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53" r:id="rId1"/>
    <p:sldMasterId id="2147483693" r:id="rId2"/>
  </p:sldMasterIdLst>
  <p:notesMasterIdLst>
    <p:notesMasterId r:id="rId87"/>
  </p:notesMasterIdLst>
  <p:sldIdLst>
    <p:sldId id="655" r:id="rId3"/>
    <p:sldId id="654" r:id="rId4"/>
    <p:sldId id="576" r:id="rId5"/>
    <p:sldId id="672" r:id="rId6"/>
    <p:sldId id="673" r:id="rId7"/>
    <p:sldId id="674" r:id="rId8"/>
    <p:sldId id="675" r:id="rId9"/>
    <p:sldId id="676" r:id="rId10"/>
    <p:sldId id="677" r:id="rId11"/>
    <p:sldId id="678" r:id="rId12"/>
    <p:sldId id="679" r:id="rId13"/>
    <p:sldId id="680" r:id="rId14"/>
    <p:sldId id="681" r:id="rId15"/>
    <p:sldId id="682" r:id="rId16"/>
    <p:sldId id="683" r:id="rId17"/>
    <p:sldId id="684" r:id="rId18"/>
    <p:sldId id="685" r:id="rId19"/>
    <p:sldId id="686" r:id="rId20"/>
    <p:sldId id="687" r:id="rId21"/>
    <p:sldId id="688" r:id="rId22"/>
    <p:sldId id="689" r:id="rId23"/>
    <p:sldId id="690" r:id="rId24"/>
    <p:sldId id="691" r:id="rId25"/>
    <p:sldId id="692" r:id="rId26"/>
    <p:sldId id="693" r:id="rId27"/>
    <p:sldId id="694" r:id="rId28"/>
    <p:sldId id="695" r:id="rId29"/>
    <p:sldId id="696" r:id="rId30"/>
    <p:sldId id="697" r:id="rId31"/>
    <p:sldId id="698" r:id="rId32"/>
    <p:sldId id="699" r:id="rId33"/>
    <p:sldId id="700" r:id="rId34"/>
    <p:sldId id="701" r:id="rId35"/>
    <p:sldId id="702" r:id="rId36"/>
    <p:sldId id="703" r:id="rId37"/>
    <p:sldId id="704" r:id="rId38"/>
    <p:sldId id="705" r:id="rId39"/>
    <p:sldId id="706" r:id="rId40"/>
    <p:sldId id="707" r:id="rId41"/>
    <p:sldId id="708" r:id="rId42"/>
    <p:sldId id="709" r:id="rId43"/>
    <p:sldId id="710" r:id="rId44"/>
    <p:sldId id="711" r:id="rId45"/>
    <p:sldId id="712" r:id="rId46"/>
    <p:sldId id="713" r:id="rId47"/>
    <p:sldId id="714" r:id="rId48"/>
    <p:sldId id="715" r:id="rId49"/>
    <p:sldId id="716" r:id="rId50"/>
    <p:sldId id="717" r:id="rId51"/>
    <p:sldId id="718" r:id="rId52"/>
    <p:sldId id="719" r:id="rId53"/>
    <p:sldId id="720" r:id="rId54"/>
    <p:sldId id="721" r:id="rId55"/>
    <p:sldId id="722" r:id="rId56"/>
    <p:sldId id="723" r:id="rId57"/>
    <p:sldId id="724" r:id="rId58"/>
    <p:sldId id="725" r:id="rId59"/>
    <p:sldId id="726" r:id="rId60"/>
    <p:sldId id="727" r:id="rId61"/>
    <p:sldId id="728" r:id="rId62"/>
    <p:sldId id="729" r:id="rId63"/>
    <p:sldId id="730" r:id="rId64"/>
    <p:sldId id="731" r:id="rId65"/>
    <p:sldId id="732" r:id="rId66"/>
    <p:sldId id="733" r:id="rId67"/>
    <p:sldId id="734" r:id="rId68"/>
    <p:sldId id="735" r:id="rId69"/>
    <p:sldId id="736" r:id="rId70"/>
    <p:sldId id="737" r:id="rId71"/>
    <p:sldId id="738" r:id="rId72"/>
    <p:sldId id="739" r:id="rId73"/>
    <p:sldId id="740" r:id="rId74"/>
    <p:sldId id="741" r:id="rId75"/>
    <p:sldId id="742" r:id="rId76"/>
    <p:sldId id="743" r:id="rId77"/>
    <p:sldId id="744" r:id="rId78"/>
    <p:sldId id="745" r:id="rId79"/>
    <p:sldId id="746" r:id="rId80"/>
    <p:sldId id="747" r:id="rId81"/>
    <p:sldId id="670" r:id="rId82"/>
    <p:sldId id="671" r:id="rId83"/>
    <p:sldId id="446" r:id="rId84"/>
    <p:sldId id="475" r:id="rId85"/>
    <p:sldId id="577" r:id="rId8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 autoAdjust="0"/>
    <p:restoredTop sz="94714" autoAdjust="0"/>
  </p:normalViewPr>
  <p:slideViewPr>
    <p:cSldViewPr>
      <p:cViewPr varScale="1">
        <p:scale>
          <a:sx n="110" d="100"/>
          <a:sy n="110" d="100"/>
        </p:scale>
        <p:origin x="164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30AA34-A274-C842-AF31-E0EF3EBCF463}" type="doc">
      <dgm:prSet loTypeId="urn:microsoft.com/office/officeart/2005/8/layout/cycle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213914-C686-244B-A507-BCAD779B7A29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69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Scope</a:t>
          </a:r>
          <a:endParaRPr lang="en-US" b="1" dirty="0">
            <a:solidFill>
              <a:srgbClr val="C00000"/>
            </a:solidFill>
          </a:endParaRPr>
        </a:p>
      </dgm:t>
    </dgm:pt>
    <dgm:pt modelId="{BEF7E561-56BC-5347-943E-21CFF4CAB120}" type="parTrans" cxnId="{AEAC8892-27DB-2E42-8080-DC05F92B090C}">
      <dgm:prSet/>
      <dgm:spPr/>
      <dgm:t>
        <a:bodyPr/>
        <a:lstStyle/>
        <a:p>
          <a:endParaRPr lang="en-US"/>
        </a:p>
      </dgm:t>
    </dgm:pt>
    <dgm:pt modelId="{BF688E15-0D80-2346-B4E5-7F2EEA579D1C}" type="sibTrans" cxnId="{AEAC8892-27DB-2E42-8080-DC05F92B090C}">
      <dgm:prSet/>
      <dgm:spPr/>
      <dgm:t>
        <a:bodyPr/>
        <a:lstStyle/>
        <a:p>
          <a:endParaRPr lang="en-US"/>
        </a:p>
      </dgm:t>
    </dgm:pt>
    <dgm:pt modelId="{5310B292-E5BE-EC42-9E6A-78F2E8B613CF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80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Information</a:t>
          </a:r>
          <a:r>
            <a:rPr lang="en-US" b="1" baseline="0" dirty="0" smtClean="0">
              <a:solidFill>
                <a:srgbClr val="C00000"/>
              </a:solidFill>
            </a:rPr>
            <a:t> Gathering</a:t>
          </a:r>
          <a:endParaRPr lang="en-US" b="1" dirty="0">
            <a:solidFill>
              <a:srgbClr val="C00000"/>
            </a:solidFill>
          </a:endParaRPr>
        </a:p>
      </dgm:t>
    </dgm:pt>
    <dgm:pt modelId="{7A8F7CFB-1901-DE41-8F06-005EABDCE5D4}" type="parTrans" cxnId="{84EC46BF-DD1F-3F4A-8DDD-0BE75DEE3F91}">
      <dgm:prSet/>
      <dgm:spPr/>
      <dgm:t>
        <a:bodyPr/>
        <a:lstStyle/>
        <a:p>
          <a:endParaRPr lang="en-US"/>
        </a:p>
      </dgm:t>
    </dgm:pt>
    <dgm:pt modelId="{5D53476A-48B2-6F4A-AA4C-47D9FCE2E276}" type="sibTrans" cxnId="{84EC46BF-DD1F-3F4A-8DDD-0BE75DEE3F91}">
      <dgm:prSet/>
      <dgm:spPr/>
      <dgm:t>
        <a:bodyPr/>
        <a:lstStyle/>
        <a:p>
          <a:endParaRPr lang="en-US"/>
        </a:p>
      </dgm:t>
    </dgm:pt>
    <dgm:pt modelId="{30F05330-FFE4-C445-90CC-365952B1593D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83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Scanning</a:t>
          </a:r>
          <a:endParaRPr lang="en-US" b="1" dirty="0">
            <a:solidFill>
              <a:srgbClr val="C00000"/>
            </a:solidFill>
          </a:endParaRPr>
        </a:p>
      </dgm:t>
    </dgm:pt>
    <dgm:pt modelId="{F23CEA83-D537-6046-A562-6DC91B9E41B3}" type="parTrans" cxnId="{2DE445F0-D1C9-0741-BEB5-0D5996E56C6A}">
      <dgm:prSet/>
      <dgm:spPr/>
      <dgm:t>
        <a:bodyPr/>
        <a:lstStyle/>
        <a:p>
          <a:endParaRPr lang="en-US"/>
        </a:p>
      </dgm:t>
    </dgm:pt>
    <dgm:pt modelId="{D27E32BE-EC0C-7947-AA47-488A16EE1A7F}" type="sibTrans" cxnId="{2DE445F0-D1C9-0741-BEB5-0D5996E56C6A}">
      <dgm:prSet/>
      <dgm:spPr/>
      <dgm:t>
        <a:bodyPr/>
        <a:lstStyle/>
        <a:p>
          <a:endParaRPr lang="en-US"/>
        </a:p>
      </dgm:t>
    </dgm:pt>
    <dgm:pt modelId="{D3C4D219-6CD0-F04A-9B7A-03DBE387981F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81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Attacks</a:t>
          </a:r>
          <a:endParaRPr lang="en-US" b="1" dirty="0">
            <a:solidFill>
              <a:srgbClr val="C00000"/>
            </a:solidFill>
          </a:endParaRPr>
        </a:p>
      </dgm:t>
    </dgm:pt>
    <dgm:pt modelId="{E65DB826-925A-864D-809E-8098436E18BB}" type="parTrans" cxnId="{2CA3790F-009D-204A-8A98-82D29D97F363}">
      <dgm:prSet/>
      <dgm:spPr/>
      <dgm:t>
        <a:bodyPr/>
        <a:lstStyle/>
        <a:p>
          <a:endParaRPr lang="en-US"/>
        </a:p>
      </dgm:t>
    </dgm:pt>
    <dgm:pt modelId="{E6F1B23A-C430-0C47-AA76-42A32E64C56C}" type="sibTrans" cxnId="{2CA3790F-009D-204A-8A98-82D29D97F363}">
      <dgm:prSet/>
      <dgm:spPr/>
      <dgm:t>
        <a:bodyPr/>
        <a:lstStyle/>
        <a:p>
          <a:endParaRPr lang="en-US"/>
        </a:p>
      </dgm:t>
    </dgm:pt>
    <dgm:pt modelId="{DFA23DBC-24C1-724B-85ED-9F008632223A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78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Reporting</a:t>
          </a:r>
          <a:endParaRPr lang="en-US" b="1" dirty="0">
            <a:solidFill>
              <a:srgbClr val="C00000"/>
            </a:solidFill>
          </a:endParaRPr>
        </a:p>
      </dgm:t>
    </dgm:pt>
    <dgm:pt modelId="{F0FD15AB-5ADB-C74B-AD74-48F3CDE9C398}" type="parTrans" cxnId="{DBAC201E-27CA-424C-8D07-C6825940E507}">
      <dgm:prSet/>
      <dgm:spPr/>
      <dgm:t>
        <a:bodyPr/>
        <a:lstStyle/>
        <a:p>
          <a:endParaRPr lang="en-US"/>
        </a:p>
      </dgm:t>
    </dgm:pt>
    <dgm:pt modelId="{B22FB0FA-3A2D-5840-84E1-5B99DF5D2FAF}" type="sibTrans" cxnId="{DBAC201E-27CA-424C-8D07-C6825940E507}">
      <dgm:prSet/>
      <dgm:spPr/>
      <dgm:t>
        <a:bodyPr/>
        <a:lstStyle/>
        <a:p>
          <a:endParaRPr lang="en-US"/>
        </a:p>
      </dgm:t>
    </dgm:pt>
    <dgm:pt modelId="{31051B77-D82B-DB4F-B4B0-181A0DDD874D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81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Result Analysis</a:t>
          </a:r>
          <a:endParaRPr lang="en-US" b="1" dirty="0">
            <a:solidFill>
              <a:srgbClr val="C00000"/>
            </a:solidFill>
          </a:endParaRPr>
        </a:p>
      </dgm:t>
    </dgm:pt>
    <dgm:pt modelId="{02E9D9C0-E9F6-6A41-BAC2-F718C7671B39}" type="parTrans" cxnId="{A92DDD25-EB61-3A48-BABE-04AE3E5374E6}">
      <dgm:prSet/>
      <dgm:spPr/>
      <dgm:t>
        <a:bodyPr/>
        <a:lstStyle/>
        <a:p>
          <a:endParaRPr lang="en-US"/>
        </a:p>
      </dgm:t>
    </dgm:pt>
    <dgm:pt modelId="{803075FD-2E0A-0B4A-B02A-CD8E4CA7D4CB}" type="sibTrans" cxnId="{A92DDD25-EB61-3A48-BABE-04AE3E5374E6}">
      <dgm:prSet/>
      <dgm:spPr/>
      <dgm:t>
        <a:bodyPr/>
        <a:lstStyle/>
        <a:p>
          <a:endParaRPr lang="en-US"/>
        </a:p>
      </dgm:t>
    </dgm:pt>
    <dgm:pt modelId="{0D0356B2-8205-454C-A1F7-2B4FA0AD6519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78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Cleanup and</a:t>
          </a:r>
          <a:r>
            <a:rPr lang="en-US" b="1" baseline="0" dirty="0" smtClean="0">
              <a:solidFill>
                <a:srgbClr val="C00000"/>
              </a:solidFill>
            </a:rPr>
            <a:t> Patching</a:t>
          </a:r>
          <a:endParaRPr lang="en-US" b="1" dirty="0">
            <a:solidFill>
              <a:srgbClr val="C00000"/>
            </a:solidFill>
          </a:endParaRPr>
        </a:p>
      </dgm:t>
    </dgm:pt>
    <dgm:pt modelId="{929A7592-EF86-F64A-AC73-83DFA2D0F0C7}" type="parTrans" cxnId="{23FE77DB-4294-A64A-B14E-4B5540B4839F}">
      <dgm:prSet/>
      <dgm:spPr/>
      <dgm:t>
        <a:bodyPr/>
        <a:lstStyle/>
        <a:p>
          <a:endParaRPr lang="en-US"/>
        </a:p>
      </dgm:t>
    </dgm:pt>
    <dgm:pt modelId="{F3D5F651-8684-D640-AFC7-8D947EA2ABA7}" type="sibTrans" cxnId="{23FE77DB-4294-A64A-B14E-4B5540B4839F}">
      <dgm:prSet/>
      <dgm:spPr/>
      <dgm:t>
        <a:bodyPr/>
        <a:lstStyle/>
        <a:p>
          <a:endParaRPr lang="en-US"/>
        </a:p>
      </dgm:t>
    </dgm:pt>
    <dgm:pt modelId="{9A42416C-6742-0D4D-A1DD-95C4108DE65E}" type="pres">
      <dgm:prSet presAssocID="{5030AA34-A274-C842-AF31-E0EF3EBCF46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0181C5-0D14-FA4F-8D52-2293DE4B2CA5}" type="pres">
      <dgm:prSet presAssocID="{5030AA34-A274-C842-AF31-E0EF3EBCF463}" presName="cycle" presStyleCnt="0"/>
      <dgm:spPr/>
    </dgm:pt>
    <dgm:pt modelId="{ABB9CBCE-991E-4A44-A8B3-C02BCB6CC3F2}" type="pres">
      <dgm:prSet presAssocID="{76213914-C686-244B-A507-BCAD779B7A29}" presName="nodeFirs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2DA615-9714-A14C-B4B2-D2A2C4239677}" type="pres">
      <dgm:prSet presAssocID="{BF688E15-0D80-2346-B4E5-7F2EEA579D1C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6E2AABDF-0E90-0F45-836E-2B701308C30C}" type="pres">
      <dgm:prSet presAssocID="{5310B292-E5BE-EC42-9E6A-78F2E8B613CF}" presName="nodeFollowingNodes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8C0264-3254-F047-8F1E-C1B2EA7D2AF5}" type="pres">
      <dgm:prSet presAssocID="{30F05330-FFE4-C445-90CC-365952B1593D}" presName="nodeFollowingNodes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5AD6F9-A907-364C-AFFB-682854CDE9DB}" type="pres">
      <dgm:prSet presAssocID="{D3C4D219-6CD0-F04A-9B7A-03DBE387981F}" presName="nodeFollowingNodes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5F8674-AA39-1B4D-A148-1CA3B27CC6A5}" type="pres">
      <dgm:prSet presAssocID="{31051B77-D82B-DB4F-B4B0-181A0DDD874D}" presName="nodeFollowingNodes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084306-627C-8249-8B63-85285EA3A27D}" type="pres">
      <dgm:prSet presAssocID="{DFA23DBC-24C1-724B-85ED-9F008632223A}" presName="nodeFollowingNodes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51C2CE-5964-E949-AA15-84148119B294}" type="pres">
      <dgm:prSet presAssocID="{0D0356B2-8205-454C-A1F7-2B4FA0AD6519}" presName="nodeFollowingNodes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CB11DB-83E5-4BD1-B609-66B997018827}" type="presOf" srcId="{5310B292-E5BE-EC42-9E6A-78F2E8B613CF}" destId="{6E2AABDF-0E90-0F45-836E-2B701308C30C}" srcOrd="0" destOrd="0" presId="urn:microsoft.com/office/officeart/2005/8/layout/cycle3"/>
    <dgm:cxn modelId="{2DE445F0-D1C9-0741-BEB5-0D5996E56C6A}" srcId="{5030AA34-A274-C842-AF31-E0EF3EBCF463}" destId="{30F05330-FFE4-C445-90CC-365952B1593D}" srcOrd="2" destOrd="0" parTransId="{F23CEA83-D537-6046-A562-6DC91B9E41B3}" sibTransId="{D27E32BE-EC0C-7947-AA47-488A16EE1A7F}"/>
    <dgm:cxn modelId="{E27BA542-86A7-4D76-BDE0-6849FA055BEB}" type="presOf" srcId="{D3C4D219-6CD0-F04A-9B7A-03DBE387981F}" destId="{675AD6F9-A907-364C-AFFB-682854CDE9DB}" srcOrd="0" destOrd="0" presId="urn:microsoft.com/office/officeart/2005/8/layout/cycle3"/>
    <dgm:cxn modelId="{D7CD2554-D88B-431C-B8A8-35395578CC95}" type="presOf" srcId="{31051B77-D82B-DB4F-B4B0-181A0DDD874D}" destId="{425F8674-AA39-1B4D-A148-1CA3B27CC6A5}" srcOrd="0" destOrd="0" presId="urn:microsoft.com/office/officeart/2005/8/layout/cycle3"/>
    <dgm:cxn modelId="{A92DDD25-EB61-3A48-BABE-04AE3E5374E6}" srcId="{5030AA34-A274-C842-AF31-E0EF3EBCF463}" destId="{31051B77-D82B-DB4F-B4B0-181A0DDD874D}" srcOrd="4" destOrd="0" parTransId="{02E9D9C0-E9F6-6A41-BAC2-F718C7671B39}" sibTransId="{803075FD-2E0A-0B4A-B02A-CD8E4CA7D4CB}"/>
    <dgm:cxn modelId="{DBAC201E-27CA-424C-8D07-C6825940E507}" srcId="{5030AA34-A274-C842-AF31-E0EF3EBCF463}" destId="{DFA23DBC-24C1-724B-85ED-9F008632223A}" srcOrd="5" destOrd="0" parTransId="{F0FD15AB-5ADB-C74B-AD74-48F3CDE9C398}" sibTransId="{B22FB0FA-3A2D-5840-84E1-5B99DF5D2FAF}"/>
    <dgm:cxn modelId="{3DF751F4-C7EA-4DF7-A29D-1367C40CAA87}" type="presOf" srcId="{BF688E15-0D80-2346-B4E5-7F2EEA579D1C}" destId="{BA2DA615-9714-A14C-B4B2-D2A2C4239677}" srcOrd="0" destOrd="0" presId="urn:microsoft.com/office/officeart/2005/8/layout/cycle3"/>
    <dgm:cxn modelId="{84EC46BF-DD1F-3F4A-8DDD-0BE75DEE3F91}" srcId="{5030AA34-A274-C842-AF31-E0EF3EBCF463}" destId="{5310B292-E5BE-EC42-9E6A-78F2E8B613CF}" srcOrd="1" destOrd="0" parTransId="{7A8F7CFB-1901-DE41-8F06-005EABDCE5D4}" sibTransId="{5D53476A-48B2-6F4A-AA4C-47D9FCE2E276}"/>
    <dgm:cxn modelId="{19E16C0E-E679-412B-9A3D-052D23E7B8FD}" type="presOf" srcId="{5030AA34-A274-C842-AF31-E0EF3EBCF463}" destId="{9A42416C-6742-0D4D-A1DD-95C4108DE65E}" srcOrd="0" destOrd="0" presId="urn:microsoft.com/office/officeart/2005/8/layout/cycle3"/>
    <dgm:cxn modelId="{23FE77DB-4294-A64A-B14E-4B5540B4839F}" srcId="{5030AA34-A274-C842-AF31-E0EF3EBCF463}" destId="{0D0356B2-8205-454C-A1F7-2B4FA0AD6519}" srcOrd="6" destOrd="0" parTransId="{929A7592-EF86-F64A-AC73-83DFA2D0F0C7}" sibTransId="{F3D5F651-8684-D640-AFC7-8D947EA2ABA7}"/>
    <dgm:cxn modelId="{2CA3790F-009D-204A-8A98-82D29D97F363}" srcId="{5030AA34-A274-C842-AF31-E0EF3EBCF463}" destId="{D3C4D219-6CD0-F04A-9B7A-03DBE387981F}" srcOrd="3" destOrd="0" parTransId="{E65DB826-925A-864D-809E-8098436E18BB}" sibTransId="{E6F1B23A-C430-0C47-AA76-42A32E64C56C}"/>
    <dgm:cxn modelId="{AEAC8892-27DB-2E42-8080-DC05F92B090C}" srcId="{5030AA34-A274-C842-AF31-E0EF3EBCF463}" destId="{76213914-C686-244B-A507-BCAD779B7A29}" srcOrd="0" destOrd="0" parTransId="{BEF7E561-56BC-5347-943E-21CFF4CAB120}" sibTransId="{BF688E15-0D80-2346-B4E5-7F2EEA579D1C}"/>
    <dgm:cxn modelId="{1E1F1C1F-81AC-4EB1-B879-BD9A85A1C80B}" type="presOf" srcId="{76213914-C686-244B-A507-BCAD779B7A29}" destId="{ABB9CBCE-991E-4A44-A8B3-C02BCB6CC3F2}" srcOrd="0" destOrd="0" presId="urn:microsoft.com/office/officeart/2005/8/layout/cycle3"/>
    <dgm:cxn modelId="{DD6161BB-3C4B-4254-A11D-D9FEAF360233}" type="presOf" srcId="{0D0356B2-8205-454C-A1F7-2B4FA0AD6519}" destId="{8151C2CE-5964-E949-AA15-84148119B294}" srcOrd="0" destOrd="0" presId="urn:microsoft.com/office/officeart/2005/8/layout/cycle3"/>
    <dgm:cxn modelId="{323C9BCA-4882-441B-B64A-D43498D700E7}" type="presOf" srcId="{30F05330-FFE4-C445-90CC-365952B1593D}" destId="{E18C0264-3254-F047-8F1E-C1B2EA7D2AF5}" srcOrd="0" destOrd="0" presId="urn:microsoft.com/office/officeart/2005/8/layout/cycle3"/>
    <dgm:cxn modelId="{67018E3E-57E6-4072-82BD-5F12187E3372}" type="presOf" srcId="{DFA23DBC-24C1-724B-85ED-9F008632223A}" destId="{02084306-627C-8249-8B63-85285EA3A27D}" srcOrd="0" destOrd="0" presId="urn:microsoft.com/office/officeart/2005/8/layout/cycle3"/>
    <dgm:cxn modelId="{D9A0FE25-8932-4138-9D98-1E28390F102F}" type="presParOf" srcId="{9A42416C-6742-0D4D-A1DD-95C4108DE65E}" destId="{870181C5-0D14-FA4F-8D52-2293DE4B2CA5}" srcOrd="0" destOrd="0" presId="urn:microsoft.com/office/officeart/2005/8/layout/cycle3"/>
    <dgm:cxn modelId="{CCA75A65-88FF-4667-863E-ED08EA161A5A}" type="presParOf" srcId="{870181C5-0D14-FA4F-8D52-2293DE4B2CA5}" destId="{ABB9CBCE-991E-4A44-A8B3-C02BCB6CC3F2}" srcOrd="0" destOrd="0" presId="urn:microsoft.com/office/officeart/2005/8/layout/cycle3"/>
    <dgm:cxn modelId="{7B0E8447-795B-49B2-A1AB-41E71A2BBA33}" type="presParOf" srcId="{870181C5-0D14-FA4F-8D52-2293DE4B2CA5}" destId="{BA2DA615-9714-A14C-B4B2-D2A2C4239677}" srcOrd="1" destOrd="0" presId="urn:microsoft.com/office/officeart/2005/8/layout/cycle3"/>
    <dgm:cxn modelId="{04F8DAD0-018E-481D-9634-5CBDE14FFD78}" type="presParOf" srcId="{870181C5-0D14-FA4F-8D52-2293DE4B2CA5}" destId="{6E2AABDF-0E90-0F45-836E-2B701308C30C}" srcOrd="2" destOrd="0" presId="urn:microsoft.com/office/officeart/2005/8/layout/cycle3"/>
    <dgm:cxn modelId="{269270DB-B2A1-4CCF-B062-3D6A93C898E6}" type="presParOf" srcId="{870181C5-0D14-FA4F-8D52-2293DE4B2CA5}" destId="{E18C0264-3254-F047-8F1E-C1B2EA7D2AF5}" srcOrd="3" destOrd="0" presId="urn:microsoft.com/office/officeart/2005/8/layout/cycle3"/>
    <dgm:cxn modelId="{C7CC7C9E-4E68-45C6-9808-1EF5B53796C2}" type="presParOf" srcId="{870181C5-0D14-FA4F-8D52-2293DE4B2CA5}" destId="{675AD6F9-A907-364C-AFFB-682854CDE9DB}" srcOrd="4" destOrd="0" presId="urn:microsoft.com/office/officeart/2005/8/layout/cycle3"/>
    <dgm:cxn modelId="{927661F5-21A8-41EB-8072-67771FF10F56}" type="presParOf" srcId="{870181C5-0D14-FA4F-8D52-2293DE4B2CA5}" destId="{425F8674-AA39-1B4D-A148-1CA3B27CC6A5}" srcOrd="5" destOrd="0" presId="urn:microsoft.com/office/officeart/2005/8/layout/cycle3"/>
    <dgm:cxn modelId="{AD5432F6-77EC-4514-8091-62D592AD0883}" type="presParOf" srcId="{870181C5-0D14-FA4F-8D52-2293DE4B2CA5}" destId="{02084306-627C-8249-8B63-85285EA3A27D}" srcOrd="6" destOrd="0" presId="urn:microsoft.com/office/officeart/2005/8/layout/cycle3"/>
    <dgm:cxn modelId="{E13AD522-9AE8-4C32-8F52-418EB2A8BA71}" type="presParOf" srcId="{870181C5-0D14-FA4F-8D52-2293DE4B2CA5}" destId="{8151C2CE-5964-E949-AA15-84148119B294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30AA34-A274-C842-AF31-E0EF3EBCF463}" type="doc">
      <dgm:prSet loTypeId="urn:microsoft.com/office/officeart/2005/8/layout/cycle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213914-C686-244B-A507-BCAD779B7A29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69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Scope</a:t>
          </a:r>
          <a:endParaRPr lang="en-US" b="1" dirty="0">
            <a:solidFill>
              <a:srgbClr val="C00000"/>
            </a:solidFill>
          </a:endParaRPr>
        </a:p>
      </dgm:t>
    </dgm:pt>
    <dgm:pt modelId="{BEF7E561-56BC-5347-943E-21CFF4CAB120}" type="parTrans" cxnId="{AEAC8892-27DB-2E42-8080-DC05F92B090C}">
      <dgm:prSet/>
      <dgm:spPr/>
      <dgm:t>
        <a:bodyPr/>
        <a:lstStyle/>
        <a:p>
          <a:endParaRPr lang="en-US"/>
        </a:p>
      </dgm:t>
    </dgm:pt>
    <dgm:pt modelId="{BF688E15-0D80-2346-B4E5-7F2EEA579D1C}" type="sibTrans" cxnId="{AEAC8892-27DB-2E42-8080-DC05F92B090C}">
      <dgm:prSet/>
      <dgm:spPr/>
      <dgm:t>
        <a:bodyPr/>
        <a:lstStyle/>
        <a:p>
          <a:endParaRPr lang="en-US"/>
        </a:p>
      </dgm:t>
    </dgm:pt>
    <dgm:pt modelId="{5310B292-E5BE-EC42-9E6A-78F2E8B613CF}">
      <dgm:prSet phldrT="[Text]" custT="1"/>
      <dgm:sp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sz="3600" b="1" dirty="0" smtClean="0">
              <a:solidFill>
                <a:srgbClr val="C00000"/>
              </a:solidFill>
            </a:rPr>
            <a:t>Information</a:t>
          </a:r>
          <a:r>
            <a:rPr lang="en-US" sz="3600" b="1" baseline="0" dirty="0" smtClean="0">
              <a:solidFill>
                <a:srgbClr val="C00000"/>
              </a:solidFill>
            </a:rPr>
            <a:t> Gathering</a:t>
          </a:r>
          <a:endParaRPr lang="en-US" sz="3600" b="1" dirty="0">
            <a:solidFill>
              <a:srgbClr val="C00000"/>
            </a:solidFill>
          </a:endParaRPr>
        </a:p>
      </dgm:t>
    </dgm:pt>
    <dgm:pt modelId="{7A8F7CFB-1901-DE41-8F06-005EABDCE5D4}" type="parTrans" cxnId="{84EC46BF-DD1F-3F4A-8DDD-0BE75DEE3F91}">
      <dgm:prSet/>
      <dgm:spPr/>
      <dgm:t>
        <a:bodyPr/>
        <a:lstStyle/>
        <a:p>
          <a:endParaRPr lang="en-US"/>
        </a:p>
      </dgm:t>
    </dgm:pt>
    <dgm:pt modelId="{5D53476A-48B2-6F4A-AA4C-47D9FCE2E276}" type="sibTrans" cxnId="{84EC46BF-DD1F-3F4A-8DDD-0BE75DEE3F91}">
      <dgm:prSet/>
      <dgm:spPr/>
      <dgm:t>
        <a:bodyPr/>
        <a:lstStyle/>
        <a:p>
          <a:endParaRPr lang="en-US"/>
        </a:p>
      </dgm:t>
    </dgm:pt>
    <dgm:pt modelId="{30F05330-FFE4-C445-90CC-365952B1593D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83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Scanning</a:t>
          </a:r>
          <a:endParaRPr lang="en-US" b="1" dirty="0">
            <a:solidFill>
              <a:srgbClr val="C00000"/>
            </a:solidFill>
          </a:endParaRPr>
        </a:p>
      </dgm:t>
    </dgm:pt>
    <dgm:pt modelId="{F23CEA83-D537-6046-A562-6DC91B9E41B3}" type="parTrans" cxnId="{2DE445F0-D1C9-0741-BEB5-0D5996E56C6A}">
      <dgm:prSet/>
      <dgm:spPr/>
      <dgm:t>
        <a:bodyPr/>
        <a:lstStyle/>
        <a:p>
          <a:endParaRPr lang="en-US"/>
        </a:p>
      </dgm:t>
    </dgm:pt>
    <dgm:pt modelId="{D27E32BE-EC0C-7947-AA47-488A16EE1A7F}" type="sibTrans" cxnId="{2DE445F0-D1C9-0741-BEB5-0D5996E56C6A}">
      <dgm:prSet/>
      <dgm:spPr/>
      <dgm:t>
        <a:bodyPr/>
        <a:lstStyle/>
        <a:p>
          <a:endParaRPr lang="en-US"/>
        </a:p>
      </dgm:t>
    </dgm:pt>
    <dgm:pt modelId="{D3C4D219-6CD0-F04A-9B7A-03DBE387981F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81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Attacks</a:t>
          </a:r>
          <a:endParaRPr lang="en-US" b="1" dirty="0">
            <a:solidFill>
              <a:srgbClr val="C00000"/>
            </a:solidFill>
          </a:endParaRPr>
        </a:p>
      </dgm:t>
    </dgm:pt>
    <dgm:pt modelId="{E65DB826-925A-864D-809E-8098436E18BB}" type="parTrans" cxnId="{2CA3790F-009D-204A-8A98-82D29D97F363}">
      <dgm:prSet/>
      <dgm:spPr/>
      <dgm:t>
        <a:bodyPr/>
        <a:lstStyle/>
        <a:p>
          <a:endParaRPr lang="en-US"/>
        </a:p>
      </dgm:t>
    </dgm:pt>
    <dgm:pt modelId="{E6F1B23A-C430-0C47-AA76-42A32E64C56C}" type="sibTrans" cxnId="{2CA3790F-009D-204A-8A98-82D29D97F363}">
      <dgm:prSet/>
      <dgm:spPr/>
      <dgm:t>
        <a:bodyPr/>
        <a:lstStyle/>
        <a:p>
          <a:endParaRPr lang="en-US"/>
        </a:p>
      </dgm:t>
    </dgm:pt>
    <dgm:pt modelId="{DFA23DBC-24C1-724B-85ED-9F008632223A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78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Reporting</a:t>
          </a:r>
          <a:endParaRPr lang="en-US" b="1" dirty="0">
            <a:solidFill>
              <a:srgbClr val="C00000"/>
            </a:solidFill>
          </a:endParaRPr>
        </a:p>
      </dgm:t>
    </dgm:pt>
    <dgm:pt modelId="{F0FD15AB-5ADB-C74B-AD74-48F3CDE9C398}" type="parTrans" cxnId="{DBAC201E-27CA-424C-8D07-C6825940E507}">
      <dgm:prSet/>
      <dgm:spPr/>
      <dgm:t>
        <a:bodyPr/>
        <a:lstStyle/>
        <a:p>
          <a:endParaRPr lang="en-US"/>
        </a:p>
      </dgm:t>
    </dgm:pt>
    <dgm:pt modelId="{B22FB0FA-3A2D-5840-84E1-5B99DF5D2FAF}" type="sibTrans" cxnId="{DBAC201E-27CA-424C-8D07-C6825940E507}">
      <dgm:prSet/>
      <dgm:spPr/>
      <dgm:t>
        <a:bodyPr/>
        <a:lstStyle/>
        <a:p>
          <a:endParaRPr lang="en-US"/>
        </a:p>
      </dgm:t>
    </dgm:pt>
    <dgm:pt modelId="{31051B77-D82B-DB4F-B4B0-181A0DDD874D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81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Result Analysis</a:t>
          </a:r>
          <a:endParaRPr lang="en-US" b="1" dirty="0">
            <a:solidFill>
              <a:srgbClr val="C00000"/>
            </a:solidFill>
          </a:endParaRPr>
        </a:p>
      </dgm:t>
    </dgm:pt>
    <dgm:pt modelId="{02E9D9C0-E9F6-6A41-BAC2-F718C7671B39}" type="parTrans" cxnId="{A92DDD25-EB61-3A48-BABE-04AE3E5374E6}">
      <dgm:prSet/>
      <dgm:spPr/>
      <dgm:t>
        <a:bodyPr/>
        <a:lstStyle/>
        <a:p>
          <a:endParaRPr lang="en-US"/>
        </a:p>
      </dgm:t>
    </dgm:pt>
    <dgm:pt modelId="{803075FD-2E0A-0B4A-B02A-CD8E4CA7D4CB}" type="sibTrans" cxnId="{A92DDD25-EB61-3A48-BABE-04AE3E5374E6}">
      <dgm:prSet/>
      <dgm:spPr/>
      <dgm:t>
        <a:bodyPr/>
        <a:lstStyle/>
        <a:p>
          <a:endParaRPr lang="en-US"/>
        </a:p>
      </dgm:t>
    </dgm:pt>
    <dgm:pt modelId="{0D0356B2-8205-454C-A1F7-2B4FA0AD6519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78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Cleanup and</a:t>
          </a:r>
          <a:r>
            <a:rPr lang="en-US" b="1" baseline="0" dirty="0" smtClean="0">
              <a:solidFill>
                <a:srgbClr val="C00000"/>
              </a:solidFill>
            </a:rPr>
            <a:t> Patching</a:t>
          </a:r>
          <a:endParaRPr lang="en-US" b="1" dirty="0">
            <a:solidFill>
              <a:srgbClr val="C00000"/>
            </a:solidFill>
          </a:endParaRPr>
        </a:p>
      </dgm:t>
    </dgm:pt>
    <dgm:pt modelId="{929A7592-EF86-F64A-AC73-83DFA2D0F0C7}" type="parTrans" cxnId="{23FE77DB-4294-A64A-B14E-4B5540B4839F}">
      <dgm:prSet/>
      <dgm:spPr/>
      <dgm:t>
        <a:bodyPr/>
        <a:lstStyle/>
        <a:p>
          <a:endParaRPr lang="en-US"/>
        </a:p>
      </dgm:t>
    </dgm:pt>
    <dgm:pt modelId="{F3D5F651-8684-D640-AFC7-8D947EA2ABA7}" type="sibTrans" cxnId="{23FE77DB-4294-A64A-B14E-4B5540B4839F}">
      <dgm:prSet/>
      <dgm:spPr/>
      <dgm:t>
        <a:bodyPr/>
        <a:lstStyle/>
        <a:p>
          <a:endParaRPr lang="en-US"/>
        </a:p>
      </dgm:t>
    </dgm:pt>
    <dgm:pt modelId="{9A42416C-6742-0D4D-A1DD-95C4108DE65E}" type="pres">
      <dgm:prSet presAssocID="{5030AA34-A274-C842-AF31-E0EF3EBCF46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0181C5-0D14-FA4F-8D52-2293DE4B2CA5}" type="pres">
      <dgm:prSet presAssocID="{5030AA34-A274-C842-AF31-E0EF3EBCF463}" presName="cycle" presStyleCnt="0"/>
      <dgm:spPr/>
    </dgm:pt>
    <dgm:pt modelId="{ABB9CBCE-991E-4A44-A8B3-C02BCB6CC3F2}" type="pres">
      <dgm:prSet presAssocID="{76213914-C686-244B-A507-BCAD779B7A29}" presName="nodeFirs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2DA615-9714-A14C-B4B2-D2A2C4239677}" type="pres">
      <dgm:prSet presAssocID="{BF688E15-0D80-2346-B4E5-7F2EEA579D1C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6E2AABDF-0E90-0F45-836E-2B701308C30C}" type="pres">
      <dgm:prSet presAssocID="{5310B292-E5BE-EC42-9E6A-78F2E8B613CF}" presName="nodeFollowingNodes" presStyleLbl="node1" presStyleIdx="1" presStyleCnt="7" custScaleX="194205" custScaleY="2735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8C0264-3254-F047-8F1E-C1B2EA7D2AF5}" type="pres">
      <dgm:prSet presAssocID="{30F05330-FFE4-C445-90CC-365952B1593D}" presName="nodeFollowingNodes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5AD6F9-A907-364C-AFFB-682854CDE9DB}" type="pres">
      <dgm:prSet presAssocID="{D3C4D219-6CD0-F04A-9B7A-03DBE387981F}" presName="nodeFollowingNodes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5F8674-AA39-1B4D-A148-1CA3B27CC6A5}" type="pres">
      <dgm:prSet presAssocID="{31051B77-D82B-DB4F-B4B0-181A0DDD874D}" presName="nodeFollowingNodes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084306-627C-8249-8B63-85285EA3A27D}" type="pres">
      <dgm:prSet presAssocID="{DFA23DBC-24C1-724B-85ED-9F008632223A}" presName="nodeFollowingNodes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51C2CE-5964-E949-AA15-84148119B294}" type="pres">
      <dgm:prSet presAssocID="{0D0356B2-8205-454C-A1F7-2B4FA0AD6519}" presName="nodeFollowingNodes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E3B458-4AE6-4525-B318-92FDC805C712}" type="presOf" srcId="{76213914-C686-244B-A507-BCAD779B7A29}" destId="{ABB9CBCE-991E-4A44-A8B3-C02BCB6CC3F2}" srcOrd="0" destOrd="0" presId="urn:microsoft.com/office/officeart/2005/8/layout/cycle3"/>
    <dgm:cxn modelId="{CFC2FEBC-EA36-46FD-9894-023530A18643}" type="presOf" srcId="{DFA23DBC-24C1-724B-85ED-9F008632223A}" destId="{02084306-627C-8249-8B63-85285EA3A27D}" srcOrd="0" destOrd="0" presId="urn:microsoft.com/office/officeart/2005/8/layout/cycle3"/>
    <dgm:cxn modelId="{70164200-5D29-4A82-96D0-452034D80613}" type="presOf" srcId="{0D0356B2-8205-454C-A1F7-2B4FA0AD6519}" destId="{8151C2CE-5964-E949-AA15-84148119B294}" srcOrd="0" destOrd="0" presId="urn:microsoft.com/office/officeart/2005/8/layout/cycle3"/>
    <dgm:cxn modelId="{3A4CCEED-1104-4EEB-8489-D390B1CC2CD8}" type="presOf" srcId="{5030AA34-A274-C842-AF31-E0EF3EBCF463}" destId="{9A42416C-6742-0D4D-A1DD-95C4108DE65E}" srcOrd="0" destOrd="0" presId="urn:microsoft.com/office/officeart/2005/8/layout/cycle3"/>
    <dgm:cxn modelId="{2DE445F0-D1C9-0741-BEB5-0D5996E56C6A}" srcId="{5030AA34-A274-C842-AF31-E0EF3EBCF463}" destId="{30F05330-FFE4-C445-90CC-365952B1593D}" srcOrd="2" destOrd="0" parTransId="{F23CEA83-D537-6046-A562-6DC91B9E41B3}" sibTransId="{D27E32BE-EC0C-7947-AA47-488A16EE1A7F}"/>
    <dgm:cxn modelId="{A92DDD25-EB61-3A48-BABE-04AE3E5374E6}" srcId="{5030AA34-A274-C842-AF31-E0EF3EBCF463}" destId="{31051B77-D82B-DB4F-B4B0-181A0DDD874D}" srcOrd="4" destOrd="0" parTransId="{02E9D9C0-E9F6-6A41-BAC2-F718C7671B39}" sibTransId="{803075FD-2E0A-0B4A-B02A-CD8E4CA7D4CB}"/>
    <dgm:cxn modelId="{83D478C7-A98B-46C9-8ED4-BFE044AA675B}" type="presOf" srcId="{30F05330-FFE4-C445-90CC-365952B1593D}" destId="{E18C0264-3254-F047-8F1E-C1B2EA7D2AF5}" srcOrd="0" destOrd="0" presId="urn:microsoft.com/office/officeart/2005/8/layout/cycle3"/>
    <dgm:cxn modelId="{FAED305A-B1FE-47BE-AAD7-F1273D34C639}" type="presOf" srcId="{D3C4D219-6CD0-F04A-9B7A-03DBE387981F}" destId="{675AD6F9-A907-364C-AFFB-682854CDE9DB}" srcOrd="0" destOrd="0" presId="urn:microsoft.com/office/officeart/2005/8/layout/cycle3"/>
    <dgm:cxn modelId="{2E03B530-1997-4FF6-B83E-2E49D35BF3E7}" type="presOf" srcId="{5310B292-E5BE-EC42-9E6A-78F2E8B613CF}" destId="{6E2AABDF-0E90-0F45-836E-2B701308C30C}" srcOrd="0" destOrd="0" presId="urn:microsoft.com/office/officeart/2005/8/layout/cycle3"/>
    <dgm:cxn modelId="{DBAC201E-27CA-424C-8D07-C6825940E507}" srcId="{5030AA34-A274-C842-AF31-E0EF3EBCF463}" destId="{DFA23DBC-24C1-724B-85ED-9F008632223A}" srcOrd="5" destOrd="0" parTransId="{F0FD15AB-5ADB-C74B-AD74-48F3CDE9C398}" sibTransId="{B22FB0FA-3A2D-5840-84E1-5B99DF5D2FAF}"/>
    <dgm:cxn modelId="{84EC46BF-DD1F-3F4A-8DDD-0BE75DEE3F91}" srcId="{5030AA34-A274-C842-AF31-E0EF3EBCF463}" destId="{5310B292-E5BE-EC42-9E6A-78F2E8B613CF}" srcOrd="1" destOrd="0" parTransId="{7A8F7CFB-1901-DE41-8F06-005EABDCE5D4}" sibTransId="{5D53476A-48B2-6F4A-AA4C-47D9FCE2E276}"/>
    <dgm:cxn modelId="{23FE77DB-4294-A64A-B14E-4B5540B4839F}" srcId="{5030AA34-A274-C842-AF31-E0EF3EBCF463}" destId="{0D0356B2-8205-454C-A1F7-2B4FA0AD6519}" srcOrd="6" destOrd="0" parTransId="{929A7592-EF86-F64A-AC73-83DFA2D0F0C7}" sibTransId="{F3D5F651-8684-D640-AFC7-8D947EA2ABA7}"/>
    <dgm:cxn modelId="{AB4690C9-1156-4514-8468-DA226FBC6C4D}" type="presOf" srcId="{31051B77-D82B-DB4F-B4B0-181A0DDD874D}" destId="{425F8674-AA39-1B4D-A148-1CA3B27CC6A5}" srcOrd="0" destOrd="0" presId="urn:microsoft.com/office/officeart/2005/8/layout/cycle3"/>
    <dgm:cxn modelId="{2CA3790F-009D-204A-8A98-82D29D97F363}" srcId="{5030AA34-A274-C842-AF31-E0EF3EBCF463}" destId="{D3C4D219-6CD0-F04A-9B7A-03DBE387981F}" srcOrd="3" destOrd="0" parTransId="{E65DB826-925A-864D-809E-8098436E18BB}" sibTransId="{E6F1B23A-C430-0C47-AA76-42A32E64C56C}"/>
    <dgm:cxn modelId="{AEAC8892-27DB-2E42-8080-DC05F92B090C}" srcId="{5030AA34-A274-C842-AF31-E0EF3EBCF463}" destId="{76213914-C686-244B-A507-BCAD779B7A29}" srcOrd="0" destOrd="0" parTransId="{BEF7E561-56BC-5347-943E-21CFF4CAB120}" sibTransId="{BF688E15-0D80-2346-B4E5-7F2EEA579D1C}"/>
    <dgm:cxn modelId="{FA8F7D7E-722C-4B4E-9266-F880B491C667}" type="presOf" srcId="{BF688E15-0D80-2346-B4E5-7F2EEA579D1C}" destId="{BA2DA615-9714-A14C-B4B2-D2A2C4239677}" srcOrd="0" destOrd="0" presId="urn:microsoft.com/office/officeart/2005/8/layout/cycle3"/>
    <dgm:cxn modelId="{2D0E1FFA-CEF2-42DE-A586-339C4D99E2C1}" type="presParOf" srcId="{9A42416C-6742-0D4D-A1DD-95C4108DE65E}" destId="{870181C5-0D14-FA4F-8D52-2293DE4B2CA5}" srcOrd="0" destOrd="0" presId="urn:microsoft.com/office/officeart/2005/8/layout/cycle3"/>
    <dgm:cxn modelId="{677ED55A-C1AC-4B80-B9A9-747FDE3CE219}" type="presParOf" srcId="{870181C5-0D14-FA4F-8D52-2293DE4B2CA5}" destId="{ABB9CBCE-991E-4A44-A8B3-C02BCB6CC3F2}" srcOrd="0" destOrd="0" presId="urn:microsoft.com/office/officeart/2005/8/layout/cycle3"/>
    <dgm:cxn modelId="{CE258595-9904-49D5-AE22-E0422F3745CF}" type="presParOf" srcId="{870181C5-0D14-FA4F-8D52-2293DE4B2CA5}" destId="{BA2DA615-9714-A14C-B4B2-D2A2C4239677}" srcOrd="1" destOrd="0" presId="urn:microsoft.com/office/officeart/2005/8/layout/cycle3"/>
    <dgm:cxn modelId="{B055CF2F-4B7C-4C60-939B-591053DEEB0A}" type="presParOf" srcId="{870181C5-0D14-FA4F-8D52-2293DE4B2CA5}" destId="{6E2AABDF-0E90-0F45-836E-2B701308C30C}" srcOrd="2" destOrd="0" presId="urn:microsoft.com/office/officeart/2005/8/layout/cycle3"/>
    <dgm:cxn modelId="{E94B677E-BD5F-48E6-9086-1869FFA6EA87}" type="presParOf" srcId="{870181C5-0D14-FA4F-8D52-2293DE4B2CA5}" destId="{E18C0264-3254-F047-8F1E-C1B2EA7D2AF5}" srcOrd="3" destOrd="0" presId="urn:microsoft.com/office/officeart/2005/8/layout/cycle3"/>
    <dgm:cxn modelId="{00DC1DB8-5CC4-4280-90B6-7BC4356F220A}" type="presParOf" srcId="{870181C5-0D14-FA4F-8D52-2293DE4B2CA5}" destId="{675AD6F9-A907-364C-AFFB-682854CDE9DB}" srcOrd="4" destOrd="0" presId="urn:microsoft.com/office/officeart/2005/8/layout/cycle3"/>
    <dgm:cxn modelId="{61B2683E-3F39-4377-92BC-1E2AF8737F2B}" type="presParOf" srcId="{870181C5-0D14-FA4F-8D52-2293DE4B2CA5}" destId="{425F8674-AA39-1B4D-A148-1CA3B27CC6A5}" srcOrd="5" destOrd="0" presId="urn:microsoft.com/office/officeart/2005/8/layout/cycle3"/>
    <dgm:cxn modelId="{FEB00D23-A237-4B76-A4CD-ED93FC300DDF}" type="presParOf" srcId="{870181C5-0D14-FA4F-8D52-2293DE4B2CA5}" destId="{02084306-627C-8249-8B63-85285EA3A27D}" srcOrd="6" destOrd="0" presId="urn:microsoft.com/office/officeart/2005/8/layout/cycle3"/>
    <dgm:cxn modelId="{542C0FAE-431E-4E6C-A7C2-AD26DB65FF4C}" type="presParOf" srcId="{870181C5-0D14-FA4F-8D52-2293DE4B2CA5}" destId="{8151C2CE-5964-E949-AA15-84148119B294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30AA34-A274-C842-AF31-E0EF3EBCF463}" type="doc">
      <dgm:prSet loTypeId="urn:microsoft.com/office/officeart/2005/8/layout/cycle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213914-C686-244B-A507-BCAD779B7A29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69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Scope</a:t>
          </a:r>
          <a:endParaRPr lang="en-US" b="1" dirty="0">
            <a:solidFill>
              <a:srgbClr val="C00000"/>
            </a:solidFill>
          </a:endParaRPr>
        </a:p>
      </dgm:t>
    </dgm:pt>
    <dgm:pt modelId="{BEF7E561-56BC-5347-943E-21CFF4CAB120}" type="parTrans" cxnId="{AEAC8892-27DB-2E42-8080-DC05F92B090C}">
      <dgm:prSet/>
      <dgm:spPr/>
      <dgm:t>
        <a:bodyPr/>
        <a:lstStyle/>
        <a:p>
          <a:endParaRPr lang="en-US"/>
        </a:p>
      </dgm:t>
    </dgm:pt>
    <dgm:pt modelId="{BF688E15-0D80-2346-B4E5-7F2EEA579D1C}" type="sibTrans" cxnId="{AEAC8892-27DB-2E42-8080-DC05F92B090C}">
      <dgm:prSet/>
      <dgm:spPr/>
      <dgm:t>
        <a:bodyPr/>
        <a:lstStyle/>
        <a:p>
          <a:endParaRPr lang="en-US"/>
        </a:p>
      </dgm:t>
    </dgm:pt>
    <dgm:pt modelId="{5310B292-E5BE-EC42-9E6A-78F2E8B613CF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80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Information</a:t>
          </a:r>
          <a:r>
            <a:rPr lang="en-US" b="1" baseline="0" dirty="0" smtClean="0">
              <a:solidFill>
                <a:srgbClr val="C00000"/>
              </a:solidFill>
            </a:rPr>
            <a:t> Gathering</a:t>
          </a:r>
          <a:endParaRPr lang="en-US" b="1" dirty="0">
            <a:solidFill>
              <a:srgbClr val="C00000"/>
            </a:solidFill>
          </a:endParaRPr>
        </a:p>
      </dgm:t>
    </dgm:pt>
    <dgm:pt modelId="{7A8F7CFB-1901-DE41-8F06-005EABDCE5D4}" type="parTrans" cxnId="{84EC46BF-DD1F-3F4A-8DDD-0BE75DEE3F91}">
      <dgm:prSet/>
      <dgm:spPr/>
      <dgm:t>
        <a:bodyPr/>
        <a:lstStyle/>
        <a:p>
          <a:endParaRPr lang="en-US"/>
        </a:p>
      </dgm:t>
    </dgm:pt>
    <dgm:pt modelId="{5D53476A-48B2-6F4A-AA4C-47D9FCE2E276}" type="sibTrans" cxnId="{84EC46BF-DD1F-3F4A-8DDD-0BE75DEE3F91}">
      <dgm:prSet/>
      <dgm:spPr/>
      <dgm:t>
        <a:bodyPr/>
        <a:lstStyle/>
        <a:p>
          <a:endParaRPr lang="en-US"/>
        </a:p>
      </dgm:t>
    </dgm:pt>
    <dgm:pt modelId="{30F05330-FFE4-C445-90CC-365952B1593D}">
      <dgm:prSet phldrT="[Text]" custT="1"/>
      <dgm:sp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sz="3600" b="1" dirty="0" smtClean="0">
              <a:solidFill>
                <a:srgbClr val="C00000"/>
              </a:solidFill>
            </a:rPr>
            <a:t>Scanning</a:t>
          </a:r>
          <a:endParaRPr lang="en-US" sz="3600" b="1" dirty="0">
            <a:solidFill>
              <a:srgbClr val="C00000"/>
            </a:solidFill>
          </a:endParaRPr>
        </a:p>
      </dgm:t>
    </dgm:pt>
    <dgm:pt modelId="{F23CEA83-D537-6046-A562-6DC91B9E41B3}" type="parTrans" cxnId="{2DE445F0-D1C9-0741-BEB5-0D5996E56C6A}">
      <dgm:prSet/>
      <dgm:spPr/>
      <dgm:t>
        <a:bodyPr/>
        <a:lstStyle/>
        <a:p>
          <a:endParaRPr lang="en-US"/>
        </a:p>
      </dgm:t>
    </dgm:pt>
    <dgm:pt modelId="{D27E32BE-EC0C-7947-AA47-488A16EE1A7F}" type="sibTrans" cxnId="{2DE445F0-D1C9-0741-BEB5-0D5996E56C6A}">
      <dgm:prSet/>
      <dgm:spPr/>
      <dgm:t>
        <a:bodyPr/>
        <a:lstStyle/>
        <a:p>
          <a:endParaRPr lang="en-US"/>
        </a:p>
      </dgm:t>
    </dgm:pt>
    <dgm:pt modelId="{D3C4D219-6CD0-F04A-9B7A-03DBE387981F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81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Attacks</a:t>
          </a:r>
          <a:endParaRPr lang="en-US" b="1" dirty="0">
            <a:solidFill>
              <a:srgbClr val="C00000"/>
            </a:solidFill>
          </a:endParaRPr>
        </a:p>
      </dgm:t>
    </dgm:pt>
    <dgm:pt modelId="{E65DB826-925A-864D-809E-8098436E18BB}" type="parTrans" cxnId="{2CA3790F-009D-204A-8A98-82D29D97F363}">
      <dgm:prSet/>
      <dgm:spPr/>
      <dgm:t>
        <a:bodyPr/>
        <a:lstStyle/>
        <a:p>
          <a:endParaRPr lang="en-US"/>
        </a:p>
      </dgm:t>
    </dgm:pt>
    <dgm:pt modelId="{E6F1B23A-C430-0C47-AA76-42A32E64C56C}" type="sibTrans" cxnId="{2CA3790F-009D-204A-8A98-82D29D97F363}">
      <dgm:prSet/>
      <dgm:spPr/>
      <dgm:t>
        <a:bodyPr/>
        <a:lstStyle/>
        <a:p>
          <a:endParaRPr lang="en-US"/>
        </a:p>
      </dgm:t>
    </dgm:pt>
    <dgm:pt modelId="{DFA23DBC-24C1-724B-85ED-9F008632223A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78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Reporting</a:t>
          </a:r>
          <a:endParaRPr lang="en-US" b="1" dirty="0">
            <a:solidFill>
              <a:srgbClr val="C00000"/>
            </a:solidFill>
          </a:endParaRPr>
        </a:p>
      </dgm:t>
    </dgm:pt>
    <dgm:pt modelId="{F0FD15AB-5ADB-C74B-AD74-48F3CDE9C398}" type="parTrans" cxnId="{DBAC201E-27CA-424C-8D07-C6825940E507}">
      <dgm:prSet/>
      <dgm:spPr/>
      <dgm:t>
        <a:bodyPr/>
        <a:lstStyle/>
        <a:p>
          <a:endParaRPr lang="en-US"/>
        </a:p>
      </dgm:t>
    </dgm:pt>
    <dgm:pt modelId="{B22FB0FA-3A2D-5840-84E1-5B99DF5D2FAF}" type="sibTrans" cxnId="{DBAC201E-27CA-424C-8D07-C6825940E507}">
      <dgm:prSet/>
      <dgm:spPr/>
      <dgm:t>
        <a:bodyPr/>
        <a:lstStyle/>
        <a:p>
          <a:endParaRPr lang="en-US"/>
        </a:p>
      </dgm:t>
    </dgm:pt>
    <dgm:pt modelId="{31051B77-D82B-DB4F-B4B0-181A0DDD874D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81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Result Analysis</a:t>
          </a:r>
          <a:endParaRPr lang="en-US" b="1" dirty="0">
            <a:solidFill>
              <a:srgbClr val="C00000"/>
            </a:solidFill>
          </a:endParaRPr>
        </a:p>
      </dgm:t>
    </dgm:pt>
    <dgm:pt modelId="{02E9D9C0-E9F6-6A41-BAC2-F718C7671B39}" type="parTrans" cxnId="{A92DDD25-EB61-3A48-BABE-04AE3E5374E6}">
      <dgm:prSet/>
      <dgm:spPr/>
      <dgm:t>
        <a:bodyPr/>
        <a:lstStyle/>
        <a:p>
          <a:endParaRPr lang="en-US"/>
        </a:p>
      </dgm:t>
    </dgm:pt>
    <dgm:pt modelId="{803075FD-2E0A-0B4A-B02A-CD8E4CA7D4CB}" type="sibTrans" cxnId="{A92DDD25-EB61-3A48-BABE-04AE3E5374E6}">
      <dgm:prSet/>
      <dgm:spPr/>
      <dgm:t>
        <a:bodyPr/>
        <a:lstStyle/>
        <a:p>
          <a:endParaRPr lang="en-US"/>
        </a:p>
      </dgm:t>
    </dgm:pt>
    <dgm:pt modelId="{0D0356B2-8205-454C-A1F7-2B4FA0AD6519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78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Cleanup and</a:t>
          </a:r>
          <a:r>
            <a:rPr lang="en-US" b="1" baseline="0" dirty="0" smtClean="0">
              <a:solidFill>
                <a:srgbClr val="C00000"/>
              </a:solidFill>
            </a:rPr>
            <a:t> Patching</a:t>
          </a:r>
          <a:endParaRPr lang="en-US" b="1" dirty="0">
            <a:solidFill>
              <a:srgbClr val="C00000"/>
            </a:solidFill>
          </a:endParaRPr>
        </a:p>
      </dgm:t>
    </dgm:pt>
    <dgm:pt modelId="{929A7592-EF86-F64A-AC73-83DFA2D0F0C7}" type="parTrans" cxnId="{23FE77DB-4294-A64A-B14E-4B5540B4839F}">
      <dgm:prSet/>
      <dgm:spPr/>
      <dgm:t>
        <a:bodyPr/>
        <a:lstStyle/>
        <a:p>
          <a:endParaRPr lang="en-US"/>
        </a:p>
      </dgm:t>
    </dgm:pt>
    <dgm:pt modelId="{F3D5F651-8684-D640-AFC7-8D947EA2ABA7}" type="sibTrans" cxnId="{23FE77DB-4294-A64A-B14E-4B5540B4839F}">
      <dgm:prSet/>
      <dgm:spPr/>
      <dgm:t>
        <a:bodyPr/>
        <a:lstStyle/>
        <a:p>
          <a:endParaRPr lang="en-US"/>
        </a:p>
      </dgm:t>
    </dgm:pt>
    <dgm:pt modelId="{9A42416C-6742-0D4D-A1DD-95C4108DE65E}" type="pres">
      <dgm:prSet presAssocID="{5030AA34-A274-C842-AF31-E0EF3EBCF46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0181C5-0D14-FA4F-8D52-2293DE4B2CA5}" type="pres">
      <dgm:prSet presAssocID="{5030AA34-A274-C842-AF31-E0EF3EBCF463}" presName="cycle" presStyleCnt="0"/>
      <dgm:spPr/>
    </dgm:pt>
    <dgm:pt modelId="{ABB9CBCE-991E-4A44-A8B3-C02BCB6CC3F2}" type="pres">
      <dgm:prSet presAssocID="{76213914-C686-244B-A507-BCAD779B7A29}" presName="nodeFirs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2DA615-9714-A14C-B4B2-D2A2C4239677}" type="pres">
      <dgm:prSet presAssocID="{BF688E15-0D80-2346-B4E5-7F2EEA579D1C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6E2AABDF-0E90-0F45-836E-2B701308C30C}" type="pres">
      <dgm:prSet presAssocID="{5310B292-E5BE-EC42-9E6A-78F2E8B613CF}" presName="nodeFollowingNodes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8C0264-3254-F047-8F1E-C1B2EA7D2AF5}" type="pres">
      <dgm:prSet presAssocID="{30F05330-FFE4-C445-90CC-365952B1593D}" presName="nodeFollowingNodes" presStyleLbl="node1" presStyleIdx="2" presStyleCnt="7" custScaleX="194534" custScaleY="2732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5AD6F9-A907-364C-AFFB-682854CDE9DB}" type="pres">
      <dgm:prSet presAssocID="{D3C4D219-6CD0-F04A-9B7A-03DBE387981F}" presName="nodeFollowingNodes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5F8674-AA39-1B4D-A148-1CA3B27CC6A5}" type="pres">
      <dgm:prSet presAssocID="{31051B77-D82B-DB4F-B4B0-181A0DDD874D}" presName="nodeFollowingNodes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084306-627C-8249-8B63-85285EA3A27D}" type="pres">
      <dgm:prSet presAssocID="{DFA23DBC-24C1-724B-85ED-9F008632223A}" presName="nodeFollowingNodes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51C2CE-5964-E949-AA15-84148119B294}" type="pres">
      <dgm:prSet presAssocID="{0D0356B2-8205-454C-A1F7-2B4FA0AD6519}" presName="nodeFollowingNodes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65C087-5C02-4915-A0AD-093E9191683B}" type="presOf" srcId="{5310B292-E5BE-EC42-9E6A-78F2E8B613CF}" destId="{6E2AABDF-0E90-0F45-836E-2B701308C30C}" srcOrd="0" destOrd="0" presId="urn:microsoft.com/office/officeart/2005/8/layout/cycle3"/>
    <dgm:cxn modelId="{475952D2-6947-4CD2-93D6-1335AB8FE64C}" type="presOf" srcId="{BF688E15-0D80-2346-B4E5-7F2EEA579D1C}" destId="{BA2DA615-9714-A14C-B4B2-D2A2C4239677}" srcOrd="0" destOrd="0" presId="urn:microsoft.com/office/officeart/2005/8/layout/cycle3"/>
    <dgm:cxn modelId="{2DE445F0-D1C9-0741-BEB5-0D5996E56C6A}" srcId="{5030AA34-A274-C842-AF31-E0EF3EBCF463}" destId="{30F05330-FFE4-C445-90CC-365952B1593D}" srcOrd="2" destOrd="0" parTransId="{F23CEA83-D537-6046-A562-6DC91B9E41B3}" sibTransId="{D27E32BE-EC0C-7947-AA47-488A16EE1A7F}"/>
    <dgm:cxn modelId="{79B8E9C0-DCA1-4A64-A342-462BDF95AE71}" type="presOf" srcId="{31051B77-D82B-DB4F-B4B0-181A0DDD874D}" destId="{425F8674-AA39-1B4D-A148-1CA3B27CC6A5}" srcOrd="0" destOrd="0" presId="urn:microsoft.com/office/officeart/2005/8/layout/cycle3"/>
    <dgm:cxn modelId="{23442C97-0C91-44F7-A407-0E38D3D6C85C}" type="presOf" srcId="{5030AA34-A274-C842-AF31-E0EF3EBCF463}" destId="{9A42416C-6742-0D4D-A1DD-95C4108DE65E}" srcOrd="0" destOrd="0" presId="urn:microsoft.com/office/officeart/2005/8/layout/cycle3"/>
    <dgm:cxn modelId="{A92DDD25-EB61-3A48-BABE-04AE3E5374E6}" srcId="{5030AA34-A274-C842-AF31-E0EF3EBCF463}" destId="{31051B77-D82B-DB4F-B4B0-181A0DDD874D}" srcOrd="4" destOrd="0" parTransId="{02E9D9C0-E9F6-6A41-BAC2-F718C7671B39}" sibTransId="{803075FD-2E0A-0B4A-B02A-CD8E4CA7D4CB}"/>
    <dgm:cxn modelId="{41D237C3-5A36-4535-85EF-FBFF4E4C5FFA}" type="presOf" srcId="{DFA23DBC-24C1-724B-85ED-9F008632223A}" destId="{02084306-627C-8249-8B63-85285EA3A27D}" srcOrd="0" destOrd="0" presId="urn:microsoft.com/office/officeart/2005/8/layout/cycle3"/>
    <dgm:cxn modelId="{DBAC201E-27CA-424C-8D07-C6825940E507}" srcId="{5030AA34-A274-C842-AF31-E0EF3EBCF463}" destId="{DFA23DBC-24C1-724B-85ED-9F008632223A}" srcOrd="5" destOrd="0" parTransId="{F0FD15AB-5ADB-C74B-AD74-48F3CDE9C398}" sibTransId="{B22FB0FA-3A2D-5840-84E1-5B99DF5D2FAF}"/>
    <dgm:cxn modelId="{84EC46BF-DD1F-3F4A-8DDD-0BE75DEE3F91}" srcId="{5030AA34-A274-C842-AF31-E0EF3EBCF463}" destId="{5310B292-E5BE-EC42-9E6A-78F2E8B613CF}" srcOrd="1" destOrd="0" parTransId="{7A8F7CFB-1901-DE41-8F06-005EABDCE5D4}" sibTransId="{5D53476A-48B2-6F4A-AA4C-47D9FCE2E276}"/>
    <dgm:cxn modelId="{D9AB221E-8E8C-4F68-8AF8-FA7F5553CC48}" type="presOf" srcId="{D3C4D219-6CD0-F04A-9B7A-03DBE387981F}" destId="{675AD6F9-A907-364C-AFFB-682854CDE9DB}" srcOrd="0" destOrd="0" presId="urn:microsoft.com/office/officeart/2005/8/layout/cycle3"/>
    <dgm:cxn modelId="{23FE77DB-4294-A64A-B14E-4B5540B4839F}" srcId="{5030AA34-A274-C842-AF31-E0EF3EBCF463}" destId="{0D0356B2-8205-454C-A1F7-2B4FA0AD6519}" srcOrd="6" destOrd="0" parTransId="{929A7592-EF86-F64A-AC73-83DFA2D0F0C7}" sibTransId="{F3D5F651-8684-D640-AFC7-8D947EA2ABA7}"/>
    <dgm:cxn modelId="{2CA3790F-009D-204A-8A98-82D29D97F363}" srcId="{5030AA34-A274-C842-AF31-E0EF3EBCF463}" destId="{D3C4D219-6CD0-F04A-9B7A-03DBE387981F}" srcOrd="3" destOrd="0" parTransId="{E65DB826-925A-864D-809E-8098436E18BB}" sibTransId="{E6F1B23A-C430-0C47-AA76-42A32E64C56C}"/>
    <dgm:cxn modelId="{AEAC8892-27DB-2E42-8080-DC05F92B090C}" srcId="{5030AA34-A274-C842-AF31-E0EF3EBCF463}" destId="{76213914-C686-244B-A507-BCAD779B7A29}" srcOrd="0" destOrd="0" parTransId="{BEF7E561-56BC-5347-943E-21CFF4CAB120}" sibTransId="{BF688E15-0D80-2346-B4E5-7F2EEA579D1C}"/>
    <dgm:cxn modelId="{2D8368CF-0823-4371-8C57-E341E195EC17}" type="presOf" srcId="{76213914-C686-244B-A507-BCAD779B7A29}" destId="{ABB9CBCE-991E-4A44-A8B3-C02BCB6CC3F2}" srcOrd="0" destOrd="0" presId="urn:microsoft.com/office/officeart/2005/8/layout/cycle3"/>
    <dgm:cxn modelId="{B8561E15-8C0C-4DD9-9736-921857ED3B04}" type="presOf" srcId="{0D0356B2-8205-454C-A1F7-2B4FA0AD6519}" destId="{8151C2CE-5964-E949-AA15-84148119B294}" srcOrd="0" destOrd="0" presId="urn:microsoft.com/office/officeart/2005/8/layout/cycle3"/>
    <dgm:cxn modelId="{C703E9C1-59C6-40C7-85A5-3403AA88A31B}" type="presOf" srcId="{30F05330-FFE4-C445-90CC-365952B1593D}" destId="{E18C0264-3254-F047-8F1E-C1B2EA7D2AF5}" srcOrd="0" destOrd="0" presId="urn:microsoft.com/office/officeart/2005/8/layout/cycle3"/>
    <dgm:cxn modelId="{6D9DFB60-65C2-4DE4-A289-ED7CD9187A47}" type="presParOf" srcId="{9A42416C-6742-0D4D-A1DD-95C4108DE65E}" destId="{870181C5-0D14-FA4F-8D52-2293DE4B2CA5}" srcOrd="0" destOrd="0" presId="urn:microsoft.com/office/officeart/2005/8/layout/cycle3"/>
    <dgm:cxn modelId="{8C4CA94A-E046-4D89-AB3B-B1D1BEBC5B2A}" type="presParOf" srcId="{870181C5-0D14-FA4F-8D52-2293DE4B2CA5}" destId="{ABB9CBCE-991E-4A44-A8B3-C02BCB6CC3F2}" srcOrd="0" destOrd="0" presId="urn:microsoft.com/office/officeart/2005/8/layout/cycle3"/>
    <dgm:cxn modelId="{358A1655-58FC-4EC1-A138-6AE125BD8C30}" type="presParOf" srcId="{870181C5-0D14-FA4F-8D52-2293DE4B2CA5}" destId="{BA2DA615-9714-A14C-B4B2-D2A2C4239677}" srcOrd="1" destOrd="0" presId="urn:microsoft.com/office/officeart/2005/8/layout/cycle3"/>
    <dgm:cxn modelId="{D3D0C961-1DC4-4A4F-8992-CF96BA84F0F0}" type="presParOf" srcId="{870181C5-0D14-FA4F-8D52-2293DE4B2CA5}" destId="{6E2AABDF-0E90-0F45-836E-2B701308C30C}" srcOrd="2" destOrd="0" presId="urn:microsoft.com/office/officeart/2005/8/layout/cycle3"/>
    <dgm:cxn modelId="{C507AC88-D374-467D-9527-A8EDC00A57B7}" type="presParOf" srcId="{870181C5-0D14-FA4F-8D52-2293DE4B2CA5}" destId="{E18C0264-3254-F047-8F1E-C1B2EA7D2AF5}" srcOrd="3" destOrd="0" presId="urn:microsoft.com/office/officeart/2005/8/layout/cycle3"/>
    <dgm:cxn modelId="{AB56D3A7-B3A8-4A80-9C35-1C649F018B84}" type="presParOf" srcId="{870181C5-0D14-FA4F-8D52-2293DE4B2CA5}" destId="{675AD6F9-A907-364C-AFFB-682854CDE9DB}" srcOrd="4" destOrd="0" presId="urn:microsoft.com/office/officeart/2005/8/layout/cycle3"/>
    <dgm:cxn modelId="{0A1B77F6-66E1-41DF-8F38-CD078D36A03E}" type="presParOf" srcId="{870181C5-0D14-FA4F-8D52-2293DE4B2CA5}" destId="{425F8674-AA39-1B4D-A148-1CA3B27CC6A5}" srcOrd="5" destOrd="0" presId="urn:microsoft.com/office/officeart/2005/8/layout/cycle3"/>
    <dgm:cxn modelId="{B965C724-92D7-4E26-B39B-D3699FD74370}" type="presParOf" srcId="{870181C5-0D14-FA4F-8D52-2293DE4B2CA5}" destId="{02084306-627C-8249-8B63-85285EA3A27D}" srcOrd="6" destOrd="0" presId="urn:microsoft.com/office/officeart/2005/8/layout/cycle3"/>
    <dgm:cxn modelId="{55ECCD08-8832-49F1-95A5-AA62249957E2}" type="presParOf" srcId="{870181C5-0D14-FA4F-8D52-2293DE4B2CA5}" destId="{8151C2CE-5964-E949-AA15-84148119B294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30AA34-A274-C842-AF31-E0EF3EBCF463}" type="doc">
      <dgm:prSet loTypeId="urn:microsoft.com/office/officeart/2005/8/layout/cycle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213914-C686-244B-A507-BCAD779B7A29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69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Scope</a:t>
          </a:r>
          <a:endParaRPr lang="en-US" b="1" dirty="0">
            <a:solidFill>
              <a:srgbClr val="C00000"/>
            </a:solidFill>
          </a:endParaRPr>
        </a:p>
      </dgm:t>
    </dgm:pt>
    <dgm:pt modelId="{BEF7E561-56BC-5347-943E-21CFF4CAB120}" type="parTrans" cxnId="{AEAC8892-27DB-2E42-8080-DC05F92B090C}">
      <dgm:prSet/>
      <dgm:spPr/>
      <dgm:t>
        <a:bodyPr/>
        <a:lstStyle/>
        <a:p>
          <a:endParaRPr lang="en-US"/>
        </a:p>
      </dgm:t>
    </dgm:pt>
    <dgm:pt modelId="{BF688E15-0D80-2346-B4E5-7F2EEA579D1C}" type="sibTrans" cxnId="{AEAC8892-27DB-2E42-8080-DC05F92B090C}">
      <dgm:prSet/>
      <dgm:spPr/>
      <dgm:t>
        <a:bodyPr/>
        <a:lstStyle/>
        <a:p>
          <a:endParaRPr lang="en-US"/>
        </a:p>
      </dgm:t>
    </dgm:pt>
    <dgm:pt modelId="{5310B292-E5BE-EC42-9E6A-78F2E8B613CF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80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Information</a:t>
          </a:r>
          <a:r>
            <a:rPr lang="en-US" b="1" baseline="0" dirty="0" smtClean="0">
              <a:solidFill>
                <a:srgbClr val="C00000"/>
              </a:solidFill>
            </a:rPr>
            <a:t> Gathering</a:t>
          </a:r>
          <a:endParaRPr lang="en-US" b="1" dirty="0">
            <a:solidFill>
              <a:srgbClr val="C00000"/>
            </a:solidFill>
          </a:endParaRPr>
        </a:p>
      </dgm:t>
    </dgm:pt>
    <dgm:pt modelId="{7A8F7CFB-1901-DE41-8F06-005EABDCE5D4}" type="parTrans" cxnId="{84EC46BF-DD1F-3F4A-8DDD-0BE75DEE3F91}">
      <dgm:prSet/>
      <dgm:spPr/>
      <dgm:t>
        <a:bodyPr/>
        <a:lstStyle/>
        <a:p>
          <a:endParaRPr lang="en-US"/>
        </a:p>
      </dgm:t>
    </dgm:pt>
    <dgm:pt modelId="{5D53476A-48B2-6F4A-AA4C-47D9FCE2E276}" type="sibTrans" cxnId="{84EC46BF-DD1F-3F4A-8DDD-0BE75DEE3F91}">
      <dgm:prSet/>
      <dgm:spPr/>
      <dgm:t>
        <a:bodyPr/>
        <a:lstStyle/>
        <a:p>
          <a:endParaRPr lang="en-US"/>
        </a:p>
      </dgm:t>
    </dgm:pt>
    <dgm:pt modelId="{30F05330-FFE4-C445-90CC-365952B1593D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83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Scanning</a:t>
          </a:r>
          <a:endParaRPr lang="en-US" b="1" dirty="0">
            <a:solidFill>
              <a:srgbClr val="C00000"/>
            </a:solidFill>
          </a:endParaRPr>
        </a:p>
      </dgm:t>
    </dgm:pt>
    <dgm:pt modelId="{F23CEA83-D537-6046-A562-6DC91B9E41B3}" type="parTrans" cxnId="{2DE445F0-D1C9-0741-BEB5-0D5996E56C6A}">
      <dgm:prSet/>
      <dgm:spPr/>
      <dgm:t>
        <a:bodyPr/>
        <a:lstStyle/>
        <a:p>
          <a:endParaRPr lang="en-US"/>
        </a:p>
      </dgm:t>
    </dgm:pt>
    <dgm:pt modelId="{D27E32BE-EC0C-7947-AA47-488A16EE1A7F}" type="sibTrans" cxnId="{2DE445F0-D1C9-0741-BEB5-0D5996E56C6A}">
      <dgm:prSet/>
      <dgm:spPr/>
      <dgm:t>
        <a:bodyPr/>
        <a:lstStyle/>
        <a:p>
          <a:endParaRPr lang="en-US"/>
        </a:p>
      </dgm:t>
    </dgm:pt>
    <dgm:pt modelId="{D3C4D219-6CD0-F04A-9B7A-03DBE387981F}">
      <dgm:prSet phldrT="[Text]" custT="1"/>
      <dgm:sp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sz="4400" b="1" dirty="0" smtClean="0">
              <a:solidFill>
                <a:srgbClr val="C00000"/>
              </a:solidFill>
            </a:rPr>
            <a:t>Attacks</a:t>
          </a:r>
          <a:endParaRPr lang="en-US" sz="4400" b="1" dirty="0">
            <a:solidFill>
              <a:srgbClr val="C00000"/>
            </a:solidFill>
          </a:endParaRPr>
        </a:p>
      </dgm:t>
    </dgm:pt>
    <dgm:pt modelId="{E65DB826-925A-864D-809E-8098436E18BB}" type="parTrans" cxnId="{2CA3790F-009D-204A-8A98-82D29D97F363}">
      <dgm:prSet/>
      <dgm:spPr/>
      <dgm:t>
        <a:bodyPr/>
        <a:lstStyle/>
        <a:p>
          <a:endParaRPr lang="en-US"/>
        </a:p>
      </dgm:t>
    </dgm:pt>
    <dgm:pt modelId="{E6F1B23A-C430-0C47-AA76-42A32E64C56C}" type="sibTrans" cxnId="{2CA3790F-009D-204A-8A98-82D29D97F363}">
      <dgm:prSet/>
      <dgm:spPr/>
      <dgm:t>
        <a:bodyPr/>
        <a:lstStyle/>
        <a:p>
          <a:endParaRPr lang="en-US"/>
        </a:p>
      </dgm:t>
    </dgm:pt>
    <dgm:pt modelId="{DFA23DBC-24C1-724B-85ED-9F008632223A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78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Reporting</a:t>
          </a:r>
          <a:endParaRPr lang="en-US" b="1" dirty="0">
            <a:solidFill>
              <a:srgbClr val="C00000"/>
            </a:solidFill>
          </a:endParaRPr>
        </a:p>
      </dgm:t>
    </dgm:pt>
    <dgm:pt modelId="{F0FD15AB-5ADB-C74B-AD74-48F3CDE9C398}" type="parTrans" cxnId="{DBAC201E-27CA-424C-8D07-C6825940E507}">
      <dgm:prSet/>
      <dgm:spPr/>
      <dgm:t>
        <a:bodyPr/>
        <a:lstStyle/>
        <a:p>
          <a:endParaRPr lang="en-US"/>
        </a:p>
      </dgm:t>
    </dgm:pt>
    <dgm:pt modelId="{B22FB0FA-3A2D-5840-84E1-5B99DF5D2FAF}" type="sibTrans" cxnId="{DBAC201E-27CA-424C-8D07-C6825940E507}">
      <dgm:prSet/>
      <dgm:spPr/>
      <dgm:t>
        <a:bodyPr/>
        <a:lstStyle/>
        <a:p>
          <a:endParaRPr lang="en-US"/>
        </a:p>
      </dgm:t>
    </dgm:pt>
    <dgm:pt modelId="{31051B77-D82B-DB4F-B4B0-181A0DDD874D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81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Result Analysis</a:t>
          </a:r>
          <a:endParaRPr lang="en-US" b="1" dirty="0">
            <a:solidFill>
              <a:srgbClr val="C00000"/>
            </a:solidFill>
          </a:endParaRPr>
        </a:p>
      </dgm:t>
    </dgm:pt>
    <dgm:pt modelId="{02E9D9C0-E9F6-6A41-BAC2-F718C7671B39}" type="parTrans" cxnId="{A92DDD25-EB61-3A48-BABE-04AE3E5374E6}">
      <dgm:prSet/>
      <dgm:spPr/>
      <dgm:t>
        <a:bodyPr/>
        <a:lstStyle/>
        <a:p>
          <a:endParaRPr lang="en-US"/>
        </a:p>
      </dgm:t>
    </dgm:pt>
    <dgm:pt modelId="{803075FD-2E0A-0B4A-B02A-CD8E4CA7D4CB}" type="sibTrans" cxnId="{A92DDD25-EB61-3A48-BABE-04AE3E5374E6}">
      <dgm:prSet/>
      <dgm:spPr/>
      <dgm:t>
        <a:bodyPr/>
        <a:lstStyle/>
        <a:p>
          <a:endParaRPr lang="en-US"/>
        </a:p>
      </dgm:t>
    </dgm:pt>
    <dgm:pt modelId="{0D0356B2-8205-454C-A1F7-2B4FA0AD6519}">
      <dgm:prSet phldrT="[Text]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78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Cleanup and</a:t>
          </a:r>
          <a:r>
            <a:rPr lang="en-US" b="1" baseline="0" dirty="0" smtClean="0">
              <a:solidFill>
                <a:srgbClr val="C00000"/>
              </a:solidFill>
            </a:rPr>
            <a:t> Patching</a:t>
          </a:r>
          <a:endParaRPr lang="en-US" b="1" dirty="0">
            <a:solidFill>
              <a:srgbClr val="C00000"/>
            </a:solidFill>
          </a:endParaRPr>
        </a:p>
      </dgm:t>
    </dgm:pt>
    <dgm:pt modelId="{929A7592-EF86-F64A-AC73-83DFA2D0F0C7}" type="parTrans" cxnId="{23FE77DB-4294-A64A-B14E-4B5540B4839F}">
      <dgm:prSet/>
      <dgm:spPr/>
      <dgm:t>
        <a:bodyPr/>
        <a:lstStyle/>
        <a:p>
          <a:endParaRPr lang="en-US"/>
        </a:p>
      </dgm:t>
    </dgm:pt>
    <dgm:pt modelId="{F3D5F651-8684-D640-AFC7-8D947EA2ABA7}" type="sibTrans" cxnId="{23FE77DB-4294-A64A-B14E-4B5540B4839F}">
      <dgm:prSet/>
      <dgm:spPr/>
      <dgm:t>
        <a:bodyPr/>
        <a:lstStyle/>
        <a:p>
          <a:endParaRPr lang="en-US"/>
        </a:p>
      </dgm:t>
    </dgm:pt>
    <dgm:pt modelId="{9A42416C-6742-0D4D-A1DD-95C4108DE65E}" type="pres">
      <dgm:prSet presAssocID="{5030AA34-A274-C842-AF31-E0EF3EBCF46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0181C5-0D14-FA4F-8D52-2293DE4B2CA5}" type="pres">
      <dgm:prSet presAssocID="{5030AA34-A274-C842-AF31-E0EF3EBCF463}" presName="cycle" presStyleCnt="0"/>
      <dgm:spPr/>
    </dgm:pt>
    <dgm:pt modelId="{ABB9CBCE-991E-4A44-A8B3-C02BCB6CC3F2}" type="pres">
      <dgm:prSet presAssocID="{76213914-C686-244B-A507-BCAD779B7A29}" presName="nodeFirs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2DA615-9714-A14C-B4B2-D2A2C4239677}" type="pres">
      <dgm:prSet presAssocID="{BF688E15-0D80-2346-B4E5-7F2EEA579D1C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6E2AABDF-0E90-0F45-836E-2B701308C30C}" type="pres">
      <dgm:prSet presAssocID="{5310B292-E5BE-EC42-9E6A-78F2E8B613CF}" presName="nodeFollowingNodes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8C0264-3254-F047-8F1E-C1B2EA7D2AF5}" type="pres">
      <dgm:prSet presAssocID="{30F05330-FFE4-C445-90CC-365952B1593D}" presName="nodeFollowingNodes" presStyleLbl="node1" presStyleIdx="2" presStyleCnt="7" custRadScaleRad="105666" custRadScaleInc="-413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5AD6F9-A907-364C-AFFB-682854CDE9DB}" type="pres">
      <dgm:prSet presAssocID="{D3C4D219-6CD0-F04A-9B7A-03DBE387981F}" presName="nodeFollowingNodes" presStyleLbl="node1" presStyleIdx="3" presStyleCnt="7" custScaleX="182187" custScaleY="264374" custRadScaleRad="92017" custRadScaleInc="-496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5F8674-AA39-1B4D-A148-1CA3B27CC6A5}" type="pres">
      <dgm:prSet presAssocID="{31051B77-D82B-DB4F-B4B0-181A0DDD874D}" presName="nodeFollowingNodes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084306-627C-8249-8B63-85285EA3A27D}" type="pres">
      <dgm:prSet presAssocID="{DFA23DBC-24C1-724B-85ED-9F008632223A}" presName="nodeFollowingNodes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51C2CE-5964-E949-AA15-84148119B294}" type="pres">
      <dgm:prSet presAssocID="{0D0356B2-8205-454C-A1F7-2B4FA0AD6519}" presName="nodeFollowingNodes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969598-B039-4EBC-9C4F-F855295A798E}" type="presOf" srcId="{5310B292-E5BE-EC42-9E6A-78F2E8B613CF}" destId="{6E2AABDF-0E90-0F45-836E-2B701308C30C}" srcOrd="0" destOrd="0" presId="urn:microsoft.com/office/officeart/2005/8/layout/cycle3"/>
    <dgm:cxn modelId="{000BBD7C-35E9-4A30-AED1-415F9D1CF036}" type="presOf" srcId="{BF688E15-0D80-2346-B4E5-7F2EEA579D1C}" destId="{BA2DA615-9714-A14C-B4B2-D2A2C4239677}" srcOrd="0" destOrd="0" presId="urn:microsoft.com/office/officeart/2005/8/layout/cycle3"/>
    <dgm:cxn modelId="{1AC8B2C7-74D6-425C-88E7-EE2F949BA05F}" type="presOf" srcId="{D3C4D219-6CD0-F04A-9B7A-03DBE387981F}" destId="{675AD6F9-A907-364C-AFFB-682854CDE9DB}" srcOrd="0" destOrd="0" presId="urn:microsoft.com/office/officeart/2005/8/layout/cycle3"/>
    <dgm:cxn modelId="{2DE445F0-D1C9-0741-BEB5-0D5996E56C6A}" srcId="{5030AA34-A274-C842-AF31-E0EF3EBCF463}" destId="{30F05330-FFE4-C445-90CC-365952B1593D}" srcOrd="2" destOrd="0" parTransId="{F23CEA83-D537-6046-A562-6DC91B9E41B3}" sibTransId="{D27E32BE-EC0C-7947-AA47-488A16EE1A7F}"/>
    <dgm:cxn modelId="{AB27FD33-F753-4CF7-8CE4-6E52DED9D340}" type="presOf" srcId="{31051B77-D82B-DB4F-B4B0-181A0DDD874D}" destId="{425F8674-AA39-1B4D-A148-1CA3B27CC6A5}" srcOrd="0" destOrd="0" presId="urn:microsoft.com/office/officeart/2005/8/layout/cycle3"/>
    <dgm:cxn modelId="{C6621EBC-A5E0-4A91-A8E8-66776D2629BF}" type="presOf" srcId="{76213914-C686-244B-A507-BCAD779B7A29}" destId="{ABB9CBCE-991E-4A44-A8B3-C02BCB6CC3F2}" srcOrd="0" destOrd="0" presId="urn:microsoft.com/office/officeart/2005/8/layout/cycle3"/>
    <dgm:cxn modelId="{34AD92F3-1F4E-445C-A034-ADD8E5593766}" type="presOf" srcId="{0D0356B2-8205-454C-A1F7-2B4FA0AD6519}" destId="{8151C2CE-5964-E949-AA15-84148119B294}" srcOrd="0" destOrd="0" presId="urn:microsoft.com/office/officeart/2005/8/layout/cycle3"/>
    <dgm:cxn modelId="{A92DDD25-EB61-3A48-BABE-04AE3E5374E6}" srcId="{5030AA34-A274-C842-AF31-E0EF3EBCF463}" destId="{31051B77-D82B-DB4F-B4B0-181A0DDD874D}" srcOrd="4" destOrd="0" parTransId="{02E9D9C0-E9F6-6A41-BAC2-F718C7671B39}" sibTransId="{803075FD-2E0A-0B4A-B02A-CD8E4CA7D4CB}"/>
    <dgm:cxn modelId="{19F33A09-C70C-43C3-8543-7DA74C584048}" type="presOf" srcId="{DFA23DBC-24C1-724B-85ED-9F008632223A}" destId="{02084306-627C-8249-8B63-85285EA3A27D}" srcOrd="0" destOrd="0" presId="urn:microsoft.com/office/officeart/2005/8/layout/cycle3"/>
    <dgm:cxn modelId="{DBAC201E-27CA-424C-8D07-C6825940E507}" srcId="{5030AA34-A274-C842-AF31-E0EF3EBCF463}" destId="{DFA23DBC-24C1-724B-85ED-9F008632223A}" srcOrd="5" destOrd="0" parTransId="{F0FD15AB-5ADB-C74B-AD74-48F3CDE9C398}" sibTransId="{B22FB0FA-3A2D-5840-84E1-5B99DF5D2FAF}"/>
    <dgm:cxn modelId="{69E8DE4B-F2CD-4E3C-857D-CF47FC71F17A}" type="presOf" srcId="{30F05330-FFE4-C445-90CC-365952B1593D}" destId="{E18C0264-3254-F047-8F1E-C1B2EA7D2AF5}" srcOrd="0" destOrd="0" presId="urn:microsoft.com/office/officeart/2005/8/layout/cycle3"/>
    <dgm:cxn modelId="{84EC46BF-DD1F-3F4A-8DDD-0BE75DEE3F91}" srcId="{5030AA34-A274-C842-AF31-E0EF3EBCF463}" destId="{5310B292-E5BE-EC42-9E6A-78F2E8B613CF}" srcOrd="1" destOrd="0" parTransId="{7A8F7CFB-1901-DE41-8F06-005EABDCE5D4}" sibTransId="{5D53476A-48B2-6F4A-AA4C-47D9FCE2E276}"/>
    <dgm:cxn modelId="{23FE77DB-4294-A64A-B14E-4B5540B4839F}" srcId="{5030AA34-A274-C842-AF31-E0EF3EBCF463}" destId="{0D0356B2-8205-454C-A1F7-2B4FA0AD6519}" srcOrd="6" destOrd="0" parTransId="{929A7592-EF86-F64A-AC73-83DFA2D0F0C7}" sibTransId="{F3D5F651-8684-D640-AFC7-8D947EA2ABA7}"/>
    <dgm:cxn modelId="{1F96BD62-8192-4A80-BF59-1E2437859C93}" type="presOf" srcId="{5030AA34-A274-C842-AF31-E0EF3EBCF463}" destId="{9A42416C-6742-0D4D-A1DD-95C4108DE65E}" srcOrd="0" destOrd="0" presId="urn:microsoft.com/office/officeart/2005/8/layout/cycle3"/>
    <dgm:cxn modelId="{2CA3790F-009D-204A-8A98-82D29D97F363}" srcId="{5030AA34-A274-C842-AF31-E0EF3EBCF463}" destId="{D3C4D219-6CD0-F04A-9B7A-03DBE387981F}" srcOrd="3" destOrd="0" parTransId="{E65DB826-925A-864D-809E-8098436E18BB}" sibTransId="{E6F1B23A-C430-0C47-AA76-42A32E64C56C}"/>
    <dgm:cxn modelId="{AEAC8892-27DB-2E42-8080-DC05F92B090C}" srcId="{5030AA34-A274-C842-AF31-E0EF3EBCF463}" destId="{76213914-C686-244B-A507-BCAD779B7A29}" srcOrd="0" destOrd="0" parTransId="{BEF7E561-56BC-5347-943E-21CFF4CAB120}" sibTransId="{BF688E15-0D80-2346-B4E5-7F2EEA579D1C}"/>
    <dgm:cxn modelId="{1D2F8091-2B9F-4481-A846-44AB8ECBCF5F}" type="presParOf" srcId="{9A42416C-6742-0D4D-A1DD-95C4108DE65E}" destId="{870181C5-0D14-FA4F-8D52-2293DE4B2CA5}" srcOrd="0" destOrd="0" presId="urn:microsoft.com/office/officeart/2005/8/layout/cycle3"/>
    <dgm:cxn modelId="{3B151CF8-02EF-4687-AA04-BCB67F64F2B4}" type="presParOf" srcId="{870181C5-0D14-FA4F-8D52-2293DE4B2CA5}" destId="{ABB9CBCE-991E-4A44-A8B3-C02BCB6CC3F2}" srcOrd="0" destOrd="0" presId="urn:microsoft.com/office/officeart/2005/8/layout/cycle3"/>
    <dgm:cxn modelId="{DA5AEED8-B284-4529-ACDA-0A6BCB2964B0}" type="presParOf" srcId="{870181C5-0D14-FA4F-8D52-2293DE4B2CA5}" destId="{BA2DA615-9714-A14C-B4B2-D2A2C4239677}" srcOrd="1" destOrd="0" presId="urn:microsoft.com/office/officeart/2005/8/layout/cycle3"/>
    <dgm:cxn modelId="{654D343A-A4BB-4779-A0E8-27561D7ECF39}" type="presParOf" srcId="{870181C5-0D14-FA4F-8D52-2293DE4B2CA5}" destId="{6E2AABDF-0E90-0F45-836E-2B701308C30C}" srcOrd="2" destOrd="0" presId="urn:microsoft.com/office/officeart/2005/8/layout/cycle3"/>
    <dgm:cxn modelId="{2172C15C-7DAF-4017-8D97-5D83950BD1A8}" type="presParOf" srcId="{870181C5-0D14-FA4F-8D52-2293DE4B2CA5}" destId="{E18C0264-3254-F047-8F1E-C1B2EA7D2AF5}" srcOrd="3" destOrd="0" presId="urn:microsoft.com/office/officeart/2005/8/layout/cycle3"/>
    <dgm:cxn modelId="{1CECE0E1-015D-492D-BD58-55346C135DB1}" type="presParOf" srcId="{870181C5-0D14-FA4F-8D52-2293DE4B2CA5}" destId="{675AD6F9-A907-364C-AFFB-682854CDE9DB}" srcOrd="4" destOrd="0" presId="urn:microsoft.com/office/officeart/2005/8/layout/cycle3"/>
    <dgm:cxn modelId="{FC024A03-8EDA-4B15-9793-9F562A9FA309}" type="presParOf" srcId="{870181C5-0D14-FA4F-8D52-2293DE4B2CA5}" destId="{425F8674-AA39-1B4D-A148-1CA3B27CC6A5}" srcOrd="5" destOrd="0" presId="urn:microsoft.com/office/officeart/2005/8/layout/cycle3"/>
    <dgm:cxn modelId="{22456F56-FF60-4D94-B5EF-21E60954FB0F}" type="presParOf" srcId="{870181C5-0D14-FA4F-8D52-2293DE4B2CA5}" destId="{02084306-627C-8249-8B63-85285EA3A27D}" srcOrd="6" destOrd="0" presId="urn:microsoft.com/office/officeart/2005/8/layout/cycle3"/>
    <dgm:cxn modelId="{66BBF09B-D5E7-4EB6-9ACD-F2726D54CD6C}" type="presParOf" srcId="{870181C5-0D14-FA4F-8D52-2293DE4B2CA5}" destId="{8151C2CE-5964-E949-AA15-84148119B294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E72DE4-DD0D-664B-8C93-25C808A257C8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8931564A-B2EA-5042-9389-240984882479}">
      <dgm:prSet phldrT="[Text]"/>
      <dgm:sp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b="1" dirty="0" smtClean="0"/>
            <a:t>Exploit</a:t>
          </a:r>
          <a:r>
            <a:rPr lang="en-US" b="1" baseline="0" dirty="0" smtClean="0"/>
            <a:t> SQL Injection</a:t>
          </a:r>
          <a:endParaRPr lang="en-US" b="1" dirty="0"/>
        </a:p>
      </dgm:t>
    </dgm:pt>
    <dgm:pt modelId="{2554DC0E-5C79-6340-8D80-4B9EF04B3990}" type="parTrans" cxnId="{4EF7FC6D-1F80-3740-9BBA-756628963D21}">
      <dgm:prSet/>
      <dgm:spPr/>
      <dgm:t>
        <a:bodyPr/>
        <a:lstStyle/>
        <a:p>
          <a:endParaRPr lang="en-US"/>
        </a:p>
      </dgm:t>
    </dgm:pt>
    <dgm:pt modelId="{12E137A6-4115-B344-B5A8-895675D32A34}" type="sibTrans" cxnId="{4EF7FC6D-1F80-3740-9BBA-756628963D21}">
      <dgm:prSet/>
      <dgm:spPr/>
      <dgm:t>
        <a:bodyPr/>
        <a:lstStyle/>
        <a:p>
          <a:endParaRPr lang="en-US"/>
        </a:p>
      </dgm:t>
    </dgm:pt>
    <dgm:pt modelId="{40D2EE8F-2B33-734B-B427-F7A7DC79659A}">
      <dgm:prSet phldrT="[Text]"/>
      <dgm:sp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b="1" dirty="0" smtClean="0"/>
            <a:t>Get</a:t>
          </a:r>
          <a:r>
            <a:rPr lang="en-US" b="1" baseline="0" dirty="0" smtClean="0"/>
            <a:t> </a:t>
          </a:r>
          <a:r>
            <a:rPr lang="en-US" b="1" dirty="0" smtClean="0"/>
            <a:t>Username</a:t>
          </a:r>
          <a:r>
            <a:rPr lang="en-US" b="1" baseline="0" dirty="0" smtClean="0"/>
            <a:t> and password</a:t>
          </a:r>
          <a:endParaRPr lang="en-US" b="1" dirty="0"/>
        </a:p>
      </dgm:t>
    </dgm:pt>
    <dgm:pt modelId="{D866FE8E-D045-0B4E-97AB-2B1EF27ECD70}" type="parTrans" cxnId="{E674B5DD-1353-FC42-A2D8-6A1026512C4C}">
      <dgm:prSet/>
      <dgm:spPr/>
      <dgm:t>
        <a:bodyPr/>
        <a:lstStyle/>
        <a:p>
          <a:endParaRPr lang="en-US"/>
        </a:p>
      </dgm:t>
    </dgm:pt>
    <dgm:pt modelId="{68D290D1-63A5-374F-B720-499A9F2B86D4}" type="sibTrans" cxnId="{E674B5DD-1353-FC42-A2D8-6A1026512C4C}">
      <dgm:prSet/>
      <dgm:spPr/>
      <dgm:t>
        <a:bodyPr/>
        <a:lstStyle/>
        <a:p>
          <a:endParaRPr lang="en-US"/>
        </a:p>
      </dgm:t>
    </dgm:pt>
    <dgm:pt modelId="{2F6F8723-1C51-4548-B3B7-8E49C7906C76}">
      <dgm:prSet phldrT="[Text]"/>
      <dgm:sp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b="1" dirty="0" smtClean="0"/>
            <a:t>Upload</a:t>
          </a:r>
          <a:r>
            <a:rPr lang="en-US" b="1" baseline="0" dirty="0" smtClean="0"/>
            <a:t> Shell</a:t>
          </a:r>
          <a:endParaRPr lang="en-US" b="1" dirty="0"/>
        </a:p>
      </dgm:t>
    </dgm:pt>
    <dgm:pt modelId="{0194AA32-3702-FD47-90C7-6C8E8FE8601B}" type="parTrans" cxnId="{C78FA404-917F-9745-ABBA-91451EDA0C5B}">
      <dgm:prSet/>
      <dgm:spPr/>
      <dgm:t>
        <a:bodyPr/>
        <a:lstStyle/>
        <a:p>
          <a:endParaRPr lang="en-US"/>
        </a:p>
      </dgm:t>
    </dgm:pt>
    <dgm:pt modelId="{A2DBC47E-E032-5644-930A-BEC59D3E5303}" type="sibTrans" cxnId="{C78FA404-917F-9745-ABBA-91451EDA0C5B}">
      <dgm:prSet/>
      <dgm:spPr/>
      <dgm:t>
        <a:bodyPr/>
        <a:lstStyle/>
        <a:p>
          <a:endParaRPr lang="en-US"/>
        </a:p>
      </dgm:t>
    </dgm:pt>
    <dgm:pt modelId="{81D9AE59-D46C-F94A-A87A-4FBBA1338AEF}">
      <dgm:prSet phldrT="[Text]"/>
      <dgm:sp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b="1" dirty="0" smtClean="0"/>
            <a:t>Server Rooting</a:t>
          </a:r>
          <a:endParaRPr lang="en-US" b="1" dirty="0"/>
        </a:p>
      </dgm:t>
    </dgm:pt>
    <dgm:pt modelId="{D35F0F2D-33E7-4545-9CCC-32003664A192}" type="parTrans" cxnId="{CA1E1D6F-F637-2946-A8DB-AA00CB0D612C}">
      <dgm:prSet/>
      <dgm:spPr/>
      <dgm:t>
        <a:bodyPr/>
        <a:lstStyle/>
        <a:p>
          <a:endParaRPr lang="en-US"/>
        </a:p>
      </dgm:t>
    </dgm:pt>
    <dgm:pt modelId="{D8D78630-651F-874D-B28B-53E3898207F0}" type="sibTrans" cxnId="{CA1E1D6F-F637-2946-A8DB-AA00CB0D612C}">
      <dgm:prSet/>
      <dgm:spPr/>
      <dgm:t>
        <a:bodyPr/>
        <a:lstStyle/>
        <a:p>
          <a:endParaRPr lang="en-US"/>
        </a:p>
      </dgm:t>
    </dgm:pt>
    <dgm:pt modelId="{8A49FD0B-9579-F844-8492-739483D4EB6E}">
      <dgm:prSet phldrT="[Text]"/>
      <dgm:sp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b="1" baseline="0" dirty="0" smtClean="0"/>
            <a:t>Back Connect to your machine</a:t>
          </a:r>
          <a:endParaRPr lang="en-US" b="1" dirty="0"/>
        </a:p>
      </dgm:t>
    </dgm:pt>
    <dgm:pt modelId="{B04B2B53-BDEA-D24C-8B74-B09A1EFF8858}" type="parTrans" cxnId="{87E74E83-CA8E-0848-9F98-355CC56916BC}">
      <dgm:prSet/>
      <dgm:spPr/>
      <dgm:t>
        <a:bodyPr/>
        <a:lstStyle/>
        <a:p>
          <a:endParaRPr lang="en-US"/>
        </a:p>
      </dgm:t>
    </dgm:pt>
    <dgm:pt modelId="{CD76B0F1-5594-924F-A442-C63CF3B65B4D}" type="sibTrans" cxnId="{87E74E83-CA8E-0848-9F98-355CC56916BC}">
      <dgm:prSet/>
      <dgm:spPr/>
      <dgm:t>
        <a:bodyPr/>
        <a:lstStyle/>
        <a:p>
          <a:endParaRPr lang="en-US"/>
        </a:p>
      </dgm:t>
    </dgm:pt>
    <dgm:pt modelId="{ED29E3F7-8A29-024F-8A45-DCF55C87D313}">
      <dgm:prSet phldrT="[Text]"/>
      <dgm:sp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b="1" dirty="0" smtClean="0"/>
            <a:t>Find Vulnerability on the</a:t>
          </a:r>
          <a:r>
            <a:rPr lang="en-US" b="1" baseline="0" dirty="0" smtClean="0"/>
            <a:t> server</a:t>
          </a:r>
          <a:r>
            <a:rPr lang="en-US" b="1" dirty="0" smtClean="0"/>
            <a:t> </a:t>
          </a:r>
          <a:r>
            <a:rPr lang="en-US" b="1" baseline="0" dirty="0" smtClean="0"/>
            <a:t>such as Buffer Overflow</a:t>
          </a:r>
          <a:endParaRPr lang="en-US" b="1" dirty="0"/>
        </a:p>
      </dgm:t>
    </dgm:pt>
    <dgm:pt modelId="{2A64DF13-3C10-2543-BA1C-FE48C54AD001}" type="parTrans" cxnId="{C0F4DDFF-EC42-8441-BF89-DEE5156F7F43}">
      <dgm:prSet/>
      <dgm:spPr/>
      <dgm:t>
        <a:bodyPr/>
        <a:lstStyle/>
        <a:p>
          <a:endParaRPr lang="en-US"/>
        </a:p>
      </dgm:t>
    </dgm:pt>
    <dgm:pt modelId="{BD4C0046-F21B-714F-B242-274BBA84EC6D}" type="sibTrans" cxnId="{C0F4DDFF-EC42-8441-BF89-DEE5156F7F43}">
      <dgm:prSet/>
      <dgm:spPr/>
      <dgm:t>
        <a:bodyPr/>
        <a:lstStyle/>
        <a:p>
          <a:endParaRPr lang="en-US"/>
        </a:p>
      </dgm:t>
    </dgm:pt>
    <dgm:pt modelId="{00BD66A8-94AB-A24C-8205-720175EF2A3B}">
      <dgm:prSet phldrT="[Text]"/>
      <dgm:sp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b="1" dirty="0" smtClean="0"/>
            <a:t>Exploit</a:t>
          </a:r>
          <a:r>
            <a:rPr lang="en-US" b="1" baseline="0" dirty="0" smtClean="0"/>
            <a:t> Vulnerability</a:t>
          </a:r>
          <a:r>
            <a:rPr lang="en-US" b="1" dirty="0" smtClean="0"/>
            <a:t> </a:t>
          </a:r>
          <a:endParaRPr lang="en-US" b="1" dirty="0"/>
        </a:p>
      </dgm:t>
    </dgm:pt>
    <dgm:pt modelId="{2BFDDAD4-DACC-214F-BEC2-6FBC743C741C}" type="parTrans" cxnId="{BD244B9C-E847-E048-837A-898E7496CC2F}">
      <dgm:prSet/>
      <dgm:spPr/>
      <dgm:t>
        <a:bodyPr/>
        <a:lstStyle/>
        <a:p>
          <a:endParaRPr lang="en-US"/>
        </a:p>
      </dgm:t>
    </dgm:pt>
    <dgm:pt modelId="{2A9F96FF-B0DA-2043-B61F-640E01C095A4}" type="sibTrans" cxnId="{BD244B9C-E847-E048-837A-898E7496CC2F}">
      <dgm:prSet/>
      <dgm:spPr/>
      <dgm:t>
        <a:bodyPr/>
        <a:lstStyle/>
        <a:p>
          <a:endParaRPr lang="en-US"/>
        </a:p>
      </dgm:t>
    </dgm:pt>
    <dgm:pt modelId="{CD81912F-4FAD-CC4F-A269-3629CB7570F1}" type="pres">
      <dgm:prSet presAssocID="{57E72DE4-DD0D-664B-8C93-25C808A257C8}" presName="CompostProcess" presStyleCnt="0">
        <dgm:presLayoutVars>
          <dgm:dir/>
          <dgm:resizeHandles val="exact"/>
        </dgm:presLayoutVars>
      </dgm:prSet>
      <dgm:spPr/>
    </dgm:pt>
    <dgm:pt modelId="{A20A779D-53EE-654E-A4B8-004F9E20FB1D}" type="pres">
      <dgm:prSet presAssocID="{57E72DE4-DD0D-664B-8C93-25C808A257C8}" presName="arrow" presStyleLbl="bgShp" presStyleIdx="0" presStyleCnt="1" custScaleX="117647" custScaleY="71659" custLinFactNeighborY="982"/>
      <dgm:spPr/>
    </dgm:pt>
    <dgm:pt modelId="{68F1464D-25B7-C647-BFD7-AE9FF14167F2}" type="pres">
      <dgm:prSet presAssocID="{57E72DE4-DD0D-664B-8C93-25C808A257C8}" presName="linearProcess" presStyleCnt="0"/>
      <dgm:spPr/>
    </dgm:pt>
    <dgm:pt modelId="{5F0F6B0A-8EE3-1848-9DD9-38A1B5F128EE}" type="pres">
      <dgm:prSet presAssocID="{8931564A-B2EA-5042-9389-240984882479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3BB1A8-0B90-E949-8070-41553B659552}" type="pres">
      <dgm:prSet presAssocID="{12E137A6-4115-B344-B5A8-895675D32A34}" presName="sibTrans" presStyleCnt="0"/>
      <dgm:spPr/>
    </dgm:pt>
    <dgm:pt modelId="{91A3F901-01CC-4F40-8199-955467E05A34}" type="pres">
      <dgm:prSet presAssocID="{40D2EE8F-2B33-734B-B427-F7A7DC79659A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9154DC-9B46-8740-A624-BC8EE42C1391}" type="pres">
      <dgm:prSet presAssocID="{68D290D1-63A5-374F-B720-499A9F2B86D4}" presName="sibTrans" presStyleCnt="0"/>
      <dgm:spPr/>
    </dgm:pt>
    <dgm:pt modelId="{123B07FC-98F6-164E-AC1F-BC4D531D5A58}" type="pres">
      <dgm:prSet presAssocID="{2F6F8723-1C51-4548-B3B7-8E49C7906C76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35CF6B-92E6-6249-9686-0C52CBA58CD5}" type="pres">
      <dgm:prSet presAssocID="{A2DBC47E-E032-5644-930A-BEC59D3E5303}" presName="sibTrans" presStyleCnt="0"/>
      <dgm:spPr/>
    </dgm:pt>
    <dgm:pt modelId="{FDE94D6D-1224-C642-8A11-6BACC337D49C}" type="pres">
      <dgm:prSet presAssocID="{8A49FD0B-9579-F844-8492-739483D4EB6E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3A6979-2DE5-8440-AC96-FB8D9B6CDF9D}" type="pres">
      <dgm:prSet presAssocID="{CD76B0F1-5594-924F-A442-C63CF3B65B4D}" presName="sibTrans" presStyleCnt="0"/>
      <dgm:spPr/>
    </dgm:pt>
    <dgm:pt modelId="{5F1C6226-41A9-334C-AA78-0F34190CA6A9}" type="pres">
      <dgm:prSet presAssocID="{ED29E3F7-8A29-024F-8A45-DCF55C87D313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5C399D-86C3-F341-B854-10386130253C}" type="pres">
      <dgm:prSet presAssocID="{BD4C0046-F21B-714F-B242-274BBA84EC6D}" presName="sibTrans" presStyleCnt="0"/>
      <dgm:spPr/>
    </dgm:pt>
    <dgm:pt modelId="{067E4AB9-921B-574A-B8F8-44A4D18C17EA}" type="pres">
      <dgm:prSet presAssocID="{00BD66A8-94AB-A24C-8205-720175EF2A3B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AF45C2-432A-2A40-A036-BDC05AED706F}" type="pres">
      <dgm:prSet presAssocID="{2A9F96FF-B0DA-2043-B61F-640E01C095A4}" presName="sibTrans" presStyleCnt="0"/>
      <dgm:spPr/>
    </dgm:pt>
    <dgm:pt modelId="{4B076AFC-2C8D-1B48-9F0A-CFF0AE3904E6}" type="pres">
      <dgm:prSet presAssocID="{81D9AE59-D46C-F94A-A87A-4FBBA1338AEF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E357E4-4EF6-40CE-955B-897D45520810}" type="presOf" srcId="{40D2EE8F-2B33-734B-B427-F7A7DC79659A}" destId="{91A3F901-01CC-4F40-8199-955467E05A34}" srcOrd="0" destOrd="0" presId="urn:microsoft.com/office/officeart/2005/8/layout/hProcess9"/>
    <dgm:cxn modelId="{9AD19DEF-82C0-4AF6-880E-7F9BBDF11456}" type="presOf" srcId="{00BD66A8-94AB-A24C-8205-720175EF2A3B}" destId="{067E4AB9-921B-574A-B8F8-44A4D18C17EA}" srcOrd="0" destOrd="0" presId="urn:microsoft.com/office/officeart/2005/8/layout/hProcess9"/>
    <dgm:cxn modelId="{047B3454-FE71-4BEA-BA80-A76B41A9F614}" type="presOf" srcId="{8931564A-B2EA-5042-9389-240984882479}" destId="{5F0F6B0A-8EE3-1848-9DD9-38A1B5F128EE}" srcOrd="0" destOrd="0" presId="urn:microsoft.com/office/officeart/2005/8/layout/hProcess9"/>
    <dgm:cxn modelId="{4EF7FC6D-1F80-3740-9BBA-756628963D21}" srcId="{57E72DE4-DD0D-664B-8C93-25C808A257C8}" destId="{8931564A-B2EA-5042-9389-240984882479}" srcOrd="0" destOrd="0" parTransId="{2554DC0E-5C79-6340-8D80-4B9EF04B3990}" sibTransId="{12E137A6-4115-B344-B5A8-895675D32A34}"/>
    <dgm:cxn modelId="{1A20838D-658D-450B-8F51-D149E1C2E47A}" type="presOf" srcId="{57E72DE4-DD0D-664B-8C93-25C808A257C8}" destId="{CD81912F-4FAD-CC4F-A269-3629CB7570F1}" srcOrd="0" destOrd="0" presId="urn:microsoft.com/office/officeart/2005/8/layout/hProcess9"/>
    <dgm:cxn modelId="{BD244B9C-E847-E048-837A-898E7496CC2F}" srcId="{57E72DE4-DD0D-664B-8C93-25C808A257C8}" destId="{00BD66A8-94AB-A24C-8205-720175EF2A3B}" srcOrd="5" destOrd="0" parTransId="{2BFDDAD4-DACC-214F-BEC2-6FBC743C741C}" sibTransId="{2A9F96FF-B0DA-2043-B61F-640E01C095A4}"/>
    <dgm:cxn modelId="{B6544FAF-4B19-4EC1-B889-ABDF510A8DFD}" type="presOf" srcId="{ED29E3F7-8A29-024F-8A45-DCF55C87D313}" destId="{5F1C6226-41A9-334C-AA78-0F34190CA6A9}" srcOrd="0" destOrd="0" presId="urn:microsoft.com/office/officeart/2005/8/layout/hProcess9"/>
    <dgm:cxn modelId="{CA1E1D6F-F637-2946-A8DB-AA00CB0D612C}" srcId="{57E72DE4-DD0D-664B-8C93-25C808A257C8}" destId="{81D9AE59-D46C-F94A-A87A-4FBBA1338AEF}" srcOrd="6" destOrd="0" parTransId="{D35F0F2D-33E7-4545-9CCC-32003664A192}" sibTransId="{D8D78630-651F-874D-B28B-53E3898207F0}"/>
    <dgm:cxn modelId="{28C5E7B9-B979-45BD-B897-6B306D229954}" type="presOf" srcId="{2F6F8723-1C51-4548-B3B7-8E49C7906C76}" destId="{123B07FC-98F6-164E-AC1F-BC4D531D5A58}" srcOrd="0" destOrd="0" presId="urn:microsoft.com/office/officeart/2005/8/layout/hProcess9"/>
    <dgm:cxn modelId="{CCAF01B3-8DBC-4988-9955-0802633B87E7}" type="presOf" srcId="{8A49FD0B-9579-F844-8492-739483D4EB6E}" destId="{FDE94D6D-1224-C642-8A11-6BACC337D49C}" srcOrd="0" destOrd="0" presId="urn:microsoft.com/office/officeart/2005/8/layout/hProcess9"/>
    <dgm:cxn modelId="{CE737315-D420-4242-B684-72F4E550772C}" type="presOf" srcId="{81D9AE59-D46C-F94A-A87A-4FBBA1338AEF}" destId="{4B076AFC-2C8D-1B48-9F0A-CFF0AE3904E6}" srcOrd="0" destOrd="0" presId="urn:microsoft.com/office/officeart/2005/8/layout/hProcess9"/>
    <dgm:cxn modelId="{C0F4DDFF-EC42-8441-BF89-DEE5156F7F43}" srcId="{57E72DE4-DD0D-664B-8C93-25C808A257C8}" destId="{ED29E3F7-8A29-024F-8A45-DCF55C87D313}" srcOrd="4" destOrd="0" parTransId="{2A64DF13-3C10-2543-BA1C-FE48C54AD001}" sibTransId="{BD4C0046-F21B-714F-B242-274BBA84EC6D}"/>
    <dgm:cxn modelId="{E674B5DD-1353-FC42-A2D8-6A1026512C4C}" srcId="{57E72DE4-DD0D-664B-8C93-25C808A257C8}" destId="{40D2EE8F-2B33-734B-B427-F7A7DC79659A}" srcOrd="1" destOrd="0" parTransId="{D866FE8E-D045-0B4E-97AB-2B1EF27ECD70}" sibTransId="{68D290D1-63A5-374F-B720-499A9F2B86D4}"/>
    <dgm:cxn modelId="{C78FA404-917F-9745-ABBA-91451EDA0C5B}" srcId="{57E72DE4-DD0D-664B-8C93-25C808A257C8}" destId="{2F6F8723-1C51-4548-B3B7-8E49C7906C76}" srcOrd="2" destOrd="0" parTransId="{0194AA32-3702-FD47-90C7-6C8E8FE8601B}" sibTransId="{A2DBC47E-E032-5644-930A-BEC59D3E5303}"/>
    <dgm:cxn modelId="{87E74E83-CA8E-0848-9F98-355CC56916BC}" srcId="{57E72DE4-DD0D-664B-8C93-25C808A257C8}" destId="{8A49FD0B-9579-F844-8492-739483D4EB6E}" srcOrd="3" destOrd="0" parTransId="{B04B2B53-BDEA-D24C-8B74-B09A1EFF8858}" sibTransId="{CD76B0F1-5594-924F-A442-C63CF3B65B4D}"/>
    <dgm:cxn modelId="{3CB1B622-2EC8-4BCA-9A9D-269521E3A92C}" type="presParOf" srcId="{CD81912F-4FAD-CC4F-A269-3629CB7570F1}" destId="{A20A779D-53EE-654E-A4B8-004F9E20FB1D}" srcOrd="0" destOrd="0" presId="urn:microsoft.com/office/officeart/2005/8/layout/hProcess9"/>
    <dgm:cxn modelId="{4D8800FF-202D-430F-ACE2-BFFD6FF15EC4}" type="presParOf" srcId="{CD81912F-4FAD-CC4F-A269-3629CB7570F1}" destId="{68F1464D-25B7-C647-BFD7-AE9FF14167F2}" srcOrd="1" destOrd="0" presId="urn:microsoft.com/office/officeart/2005/8/layout/hProcess9"/>
    <dgm:cxn modelId="{DF395092-1A0E-47AE-BFF5-47B81A8EAB37}" type="presParOf" srcId="{68F1464D-25B7-C647-BFD7-AE9FF14167F2}" destId="{5F0F6B0A-8EE3-1848-9DD9-38A1B5F128EE}" srcOrd="0" destOrd="0" presId="urn:microsoft.com/office/officeart/2005/8/layout/hProcess9"/>
    <dgm:cxn modelId="{7C40C06E-41E1-48EB-9FA3-5968B08D4162}" type="presParOf" srcId="{68F1464D-25B7-C647-BFD7-AE9FF14167F2}" destId="{023BB1A8-0B90-E949-8070-41553B659552}" srcOrd="1" destOrd="0" presId="urn:microsoft.com/office/officeart/2005/8/layout/hProcess9"/>
    <dgm:cxn modelId="{BBA22ADC-109E-4746-9F28-5DB1A63975AF}" type="presParOf" srcId="{68F1464D-25B7-C647-BFD7-AE9FF14167F2}" destId="{91A3F901-01CC-4F40-8199-955467E05A34}" srcOrd="2" destOrd="0" presId="urn:microsoft.com/office/officeart/2005/8/layout/hProcess9"/>
    <dgm:cxn modelId="{0E6065FC-84B7-47B2-A140-090CC3F74E11}" type="presParOf" srcId="{68F1464D-25B7-C647-BFD7-AE9FF14167F2}" destId="{049154DC-9B46-8740-A624-BC8EE42C1391}" srcOrd="3" destOrd="0" presId="urn:microsoft.com/office/officeart/2005/8/layout/hProcess9"/>
    <dgm:cxn modelId="{A4E2BCAE-19F5-4C98-AB59-2690ADE8014E}" type="presParOf" srcId="{68F1464D-25B7-C647-BFD7-AE9FF14167F2}" destId="{123B07FC-98F6-164E-AC1F-BC4D531D5A58}" srcOrd="4" destOrd="0" presId="urn:microsoft.com/office/officeart/2005/8/layout/hProcess9"/>
    <dgm:cxn modelId="{EB7638E3-FECC-45BC-B165-64053846E67F}" type="presParOf" srcId="{68F1464D-25B7-C647-BFD7-AE9FF14167F2}" destId="{B935CF6B-92E6-6249-9686-0C52CBA58CD5}" srcOrd="5" destOrd="0" presId="urn:microsoft.com/office/officeart/2005/8/layout/hProcess9"/>
    <dgm:cxn modelId="{E99FCABB-2A2D-46C7-9141-D39CA244E886}" type="presParOf" srcId="{68F1464D-25B7-C647-BFD7-AE9FF14167F2}" destId="{FDE94D6D-1224-C642-8A11-6BACC337D49C}" srcOrd="6" destOrd="0" presId="urn:microsoft.com/office/officeart/2005/8/layout/hProcess9"/>
    <dgm:cxn modelId="{301014BC-3FA4-47B0-AB99-FB42FE178C3E}" type="presParOf" srcId="{68F1464D-25B7-C647-BFD7-AE9FF14167F2}" destId="{DC3A6979-2DE5-8440-AC96-FB8D9B6CDF9D}" srcOrd="7" destOrd="0" presId="urn:microsoft.com/office/officeart/2005/8/layout/hProcess9"/>
    <dgm:cxn modelId="{242AAABF-A425-4E90-869A-992B49BF0A71}" type="presParOf" srcId="{68F1464D-25B7-C647-BFD7-AE9FF14167F2}" destId="{5F1C6226-41A9-334C-AA78-0F34190CA6A9}" srcOrd="8" destOrd="0" presId="urn:microsoft.com/office/officeart/2005/8/layout/hProcess9"/>
    <dgm:cxn modelId="{F4529D11-06A8-42FB-905B-2ABBE79EF336}" type="presParOf" srcId="{68F1464D-25B7-C647-BFD7-AE9FF14167F2}" destId="{C65C399D-86C3-F341-B854-10386130253C}" srcOrd="9" destOrd="0" presId="urn:microsoft.com/office/officeart/2005/8/layout/hProcess9"/>
    <dgm:cxn modelId="{04AAC8B4-80C6-400D-8317-0975006040A8}" type="presParOf" srcId="{68F1464D-25B7-C647-BFD7-AE9FF14167F2}" destId="{067E4AB9-921B-574A-B8F8-44A4D18C17EA}" srcOrd="10" destOrd="0" presId="urn:microsoft.com/office/officeart/2005/8/layout/hProcess9"/>
    <dgm:cxn modelId="{53524268-19C9-4278-B63C-9A4302A70EBC}" type="presParOf" srcId="{68F1464D-25B7-C647-BFD7-AE9FF14167F2}" destId="{C2AF45C2-432A-2A40-A036-BDC05AED706F}" srcOrd="11" destOrd="0" presId="urn:microsoft.com/office/officeart/2005/8/layout/hProcess9"/>
    <dgm:cxn modelId="{EEB85097-ED55-4D21-8D6D-7577233EC382}" type="presParOf" srcId="{68F1464D-25B7-C647-BFD7-AE9FF14167F2}" destId="{4B076AFC-2C8D-1B48-9F0A-CFF0AE3904E6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eaLnBrk="1" hangingPunct="1">
              <a:defRPr sz="1300"/>
            </a:lvl1pPr>
          </a:lstStyle>
          <a:p>
            <a:pPr>
              <a:defRPr/>
            </a:pPr>
            <a:fld id="{9F7085B7-B87F-471E-87AB-4E61B7D344BB}" type="datetimeFigureOut">
              <a:rPr lang="en-US"/>
              <a:pPr>
                <a:defRPr/>
              </a:pPr>
              <a:t>2/14/2017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E49E5611-4ABA-4790-B764-E2D0FBB171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26843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275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7603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6081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9112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337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8830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1782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2355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3247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502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649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984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691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8821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07150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7987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42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9994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142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29476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36607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7806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724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87552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8498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52392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65014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4946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3150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18635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5372" indent="-302066" defTabSz="1018635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8265" indent="-241653" defTabSz="1018635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91571" indent="-241653" defTabSz="1018635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4878" indent="-241653" defTabSz="1018635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58184" indent="-241653" defTabSz="1018635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1490" indent="-241653" defTabSz="1018635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24796" indent="-241653" defTabSz="1018635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08102" indent="-241653" defTabSz="1018635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F87874-4709-4D27-B343-A0B560E09B69}" type="slidenum">
              <a:rPr lang="en-US" altLang="en-US" sz="110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82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2375" y="733425"/>
            <a:ext cx="4876800" cy="3657600"/>
          </a:xfrm>
          <a:ln cap="flat"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973" y="4637246"/>
            <a:ext cx="5366174" cy="439388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582" tIns="50292" rIns="100582" bIns="50292"/>
          <a:lstStyle/>
          <a:p>
            <a:pPr defTabSz="966612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154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4626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1370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489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8321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3107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9E5611-4ABA-4790-B764-E2D0FBB171A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5870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 userDrawn="1"/>
        </p:nvSpPr>
        <p:spPr bwMode="auto">
          <a:xfrm>
            <a:off x="1143000" y="3810000"/>
            <a:ext cx="69723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endParaRPr lang="en-US" altLang="en-US" sz="2400" b="1" i="1" smtClean="0">
              <a:solidFill>
                <a:srgbClr val="1E1C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143000"/>
            <a:ext cx="7772400" cy="14700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2590800"/>
            <a:ext cx="6400800" cy="1143000"/>
          </a:xfrm>
        </p:spPr>
        <p:txBody>
          <a:bodyPr/>
          <a:lstStyle>
            <a:lvl1pPr marL="0" indent="0" algn="ctr">
              <a:buNone/>
              <a:defRPr sz="275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A8A62-A79C-4DC2-9B43-4906ADBB4D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4011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75E79-CE8B-45D9-86A2-284CCB20E9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726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E9717-4124-40F2-B42E-B7DF493F37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7097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350D2-FD55-40C2-B9B7-6F0CD68E07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8460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EDC27F-E732-4A9D-B9AD-3F5276DE64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553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457200" y="1219200"/>
            <a:ext cx="8229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0680"/>
            <a:ext cx="8229600" cy="4525962"/>
          </a:xfrm>
        </p:spPr>
        <p:txBody>
          <a:bodyPr/>
          <a:lstStyle>
            <a:lvl1pPr>
              <a:defRPr sz="2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BCA61D-4E3B-4267-98B0-F3C5F3CA9C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0116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055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D0521F-77E9-4C64-B574-AF20AA1088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303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5920E2-0026-4CB4-8D70-FDB4F1BFAF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4886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B70B3-DDB1-430E-9A6C-87C8C71996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194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FBA875-8917-4599-B538-FC6161C642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5171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BD202-7930-4DDD-9264-00E2A6BFDF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514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87CC1-3796-42A3-A904-925FCA9EC5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9072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03900"/>
            <a:ext cx="9144000" cy="1052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pic>
        <p:nvPicPr>
          <p:cNvPr id="1028" name="Picture 10" descr="Small Use Shield_GoldOnTrans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25" y="238125"/>
            <a:ext cx="747713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8" descr="1-lineWordmark_GoldOnCard_NoBG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6462713"/>
            <a:ext cx="18224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1" descr="Formal_Viterbi_GoldOnCard_NoBG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6138863"/>
            <a:ext cx="174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779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505200" y="63246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E9321B5-4B48-43B9-B84C-345E1A5BAF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6" r:id="rId1"/>
    <p:sldLayoutId id="2147484198" r:id="rId2"/>
    <p:sldLayoutId id="2147484199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0" fontAlgn="base" hangingPunct="0">
        <a:lnSpc>
          <a:spcPts val="3200"/>
        </a:lnSpc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defTabSz="457200" rtl="0" eaLnBrk="0" fontAlgn="base" hangingPunct="0">
        <a:lnSpc>
          <a:spcPts val="32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Arial" charset="0"/>
          <a:cs typeface="Arial" charset="0"/>
        </a:defRPr>
      </a:lvl2pPr>
      <a:lvl3pPr algn="ctr" defTabSz="457200" rtl="0" eaLnBrk="0" fontAlgn="base" hangingPunct="0">
        <a:lnSpc>
          <a:spcPts val="32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Arial" charset="0"/>
          <a:cs typeface="Arial" charset="0"/>
        </a:defRPr>
      </a:lvl3pPr>
      <a:lvl4pPr algn="ctr" defTabSz="457200" rtl="0" eaLnBrk="0" fontAlgn="base" hangingPunct="0">
        <a:lnSpc>
          <a:spcPts val="32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Arial" charset="0"/>
          <a:cs typeface="Arial" charset="0"/>
        </a:defRPr>
      </a:lvl4pPr>
      <a:lvl5pPr algn="ctr" defTabSz="457200" rtl="0" eaLnBrk="0" fontAlgn="base" hangingPunct="0">
        <a:lnSpc>
          <a:spcPts val="32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Arial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001AFAC-1A78-481B-8A79-679EEF8FAA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hois.domaintools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google-hacking-databas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get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map.org/book/osdetect-usage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get.com/authors.php?id=100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anonsquad.blogspot.com/2014/02/tutorial-shell-uploading-guide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wasp.org/index.php/Buffer_overflow_attack" TargetMode="External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nerc.com/pa/CI/ESISAC/Documents/E-ISAC_SANS_Ukraine_DUC_18Mar2016.pdf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625" y="990600"/>
            <a:ext cx="9128125" cy="28194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rgbClr val="990000"/>
                </a:solidFill>
                <a:latin typeface="Arial"/>
                <a:ea typeface="+mj-ea"/>
                <a:cs typeface="Arial"/>
              </a:rPr>
              <a:t>INF526: </a:t>
            </a:r>
            <a:br>
              <a:rPr lang="en-US" sz="3200" b="1" dirty="0" smtClean="0">
                <a:solidFill>
                  <a:srgbClr val="990000"/>
                </a:solidFill>
                <a:latin typeface="Arial"/>
                <a:ea typeface="+mj-ea"/>
                <a:cs typeface="Arial"/>
              </a:rPr>
            </a:br>
            <a:r>
              <a:rPr lang="en-US" sz="3200" b="1" dirty="0" smtClean="0">
                <a:solidFill>
                  <a:srgbClr val="990000"/>
                </a:solidFill>
                <a:latin typeface="Arial"/>
                <a:ea typeface="+mj-ea"/>
                <a:cs typeface="Arial"/>
              </a:rPr>
              <a:t>Secure Systems Administration</a:t>
            </a:r>
            <a:endParaRPr lang="en-US" sz="3200" b="1" dirty="0">
              <a:solidFill>
                <a:srgbClr val="990000"/>
              </a:solidFill>
              <a:latin typeface="Arial"/>
              <a:ea typeface="+mj-ea"/>
              <a:cs typeface="Arial"/>
            </a:endParaRPr>
          </a:p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sz="4400" dirty="0">
                <a:solidFill>
                  <a:srgbClr val="990000"/>
                </a:solidFill>
                <a:latin typeface="Arial"/>
                <a:ea typeface="+mj-ea"/>
                <a:cs typeface="Arial"/>
              </a:rPr>
              <a:t/>
            </a:r>
            <a:br>
              <a:rPr lang="en-US" sz="4400" dirty="0">
                <a:solidFill>
                  <a:srgbClr val="990000"/>
                </a:solidFill>
                <a:latin typeface="Arial"/>
                <a:ea typeface="+mj-ea"/>
                <a:cs typeface="Arial"/>
              </a:rPr>
            </a:br>
            <a:r>
              <a:rPr lang="en-US" sz="2750" dirty="0" smtClean="0">
                <a:solidFill>
                  <a:srgbClr val="990000"/>
                </a:solidFill>
                <a:latin typeface="Arial"/>
                <a:cs typeface="Arial"/>
              </a:rPr>
              <a:t>Red Teaming and Pen Testing Tools</a:t>
            </a:r>
          </a:p>
          <a:p>
            <a:pPr algn="ctr" defTabSz="457200" eaLnBrk="1" fontAlgn="auto" hangingPunct="1">
              <a:spcAft>
                <a:spcPts val="0"/>
              </a:spcAft>
              <a:defRPr/>
            </a:pPr>
            <a:endParaRPr lang="en-US" sz="2750" dirty="0">
              <a:solidFill>
                <a:srgbClr val="99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12700" y="3810000"/>
            <a:ext cx="9129713" cy="7493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457200" eaLnBrk="1" fontAlgn="auto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400" b="1" i="1" dirty="0" smtClean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Prof. Clifford Neuman</a:t>
            </a:r>
            <a:endParaRPr lang="en-US" sz="2400" b="1" i="1" dirty="0">
              <a:solidFill>
                <a:schemeClr val="bg2">
                  <a:lumMod val="1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7315200" y="4876800"/>
            <a:ext cx="1600200" cy="7386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400" b="1" dirty="0">
                <a:latin typeface="Calibri" panose="020F0502020204030204" pitchFamily="34" charset="0"/>
              </a:rPr>
              <a:t>Lecture </a:t>
            </a:r>
            <a:r>
              <a:rPr lang="en-US" altLang="en-US" sz="1400" b="1" dirty="0" smtClean="0">
                <a:latin typeface="Calibri" panose="020F0502020204030204" pitchFamily="34" charset="0"/>
              </a:rPr>
              <a:t>6</a:t>
            </a:r>
            <a:endParaRPr lang="en-US" altLang="en-US" sz="1400" b="1" dirty="0">
              <a:latin typeface="Calibri" panose="020F0502020204030204" pitchFamily="34" charset="0"/>
            </a:endParaRPr>
          </a:p>
          <a:p>
            <a:pPr eaLnBrk="1" hangingPunct="1"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15 February 2017</a:t>
            </a:r>
            <a:endParaRPr lang="en-US" altLang="en-US" sz="1400" dirty="0">
              <a:latin typeface="Calibri" panose="020F0502020204030204" pitchFamily="34" charset="0"/>
            </a:endParaRPr>
          </a:p>
          <a:p>
            <a:pPr eaLnBrk="1" hangingPunct="1"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OHE100C</a:t>
            </a:r>
            <a:endParaRPr lang="en-US" alt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1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Ethical Hacking Methodology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762000" y="1295400"/>
          <a:ext cx="7467600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6606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Hacking Methodology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762000" y="1295400"/>
          <a:ext cx="7467600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4254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</a:t>
            </a:r>
            <a:r>
              <a:rPr lang="en-US" dirty="0" smtClean="0"/>
              <a:t>Gathering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Focused on collecting as much information as possible about the organization you want to compromise. </a:t>
            </a:r>
          </a:p>
          <a:p>
            <a:r>
              <a:rPr lang="en-US" dirty="0" smtClean="0"/>
              <a:t>Motive is to identify the entry and exit points.</a:t>
            </a:r>
          </a:p>
          <a:p>
            <a:r>
              <a:rPr lang="en-US" sz="2400" b="1" dirty="0" smtClean="0"/>
              <a:t>Basic Methods:</a:t>
            </a:r>
          </a:p>
          <a:p>
            <a:pPr lvl="1"/>
            <a:r>
              <a:rPr lang="en-US" sz="2000" b="1" dirty="0" smtClean="0"/>
              <a:t>Passive</a:t>
            </a:r>
          </a:p>
          <a:p>
            <a:pPr lvl="2"/>
            <a:r>
              <a:rPr lang="en-US" sz="2000" dirty="0" smtClean="0"/>
              <a:t>WHOIS, NSLookup etc.</a:t>
            </a:r>
          </a:p>
          <a:p>
            <a:pPr lvl="2"/>
            <a:r>
              <a:rPr lang="en-US" sz="2000" dirty="0" smtClean="0"/>
              <a:t>Google Dork</a:t>
            </a:r>
            <a:endParaRPr lang="en-US" sz="2000" dirty="0"/>
          </a:p>
          <a:p>
            <a:pPr lvl="2"/>
            <a:r>
              <a:rPr lang="en-US" sz="2000" dirty="0" smtClean="0"/>
              <a:t>DNS </a:t>
            </a:r>
            <a:r>
              <a:rPr lang="en-US" sz="2000" dirty="0"/>
              <a:t>Info </a:t>
            </a:r>
            <a:r>
              <a:rPr lang="en-US" sz="2000" dirty="0" smtClean="0"/>
              <a:t>gathering</a:t>
            </a:r>
            <a:endParaRPr lang="en-US" sz="2000" dirty="0"/>
          </a:p>
          <a:p>
            <a:pPr lvl="2"/>
            <a:r>
              <a:rPr lang="en-US" sz="2000" dirty="0" smtClean="0"/>
              <a:t>Social Engineering</a:t>
            </a:r>
          </a:p>
          <a:p>
            <a:pPr lvl="1"/>
            <a:r>
              <a:rPr lang="en-US" sz="2000" b="1" dirty="0" smtClean="0"/>
              <a:t>Active</a:t>
            </a:r>
          </a:p>
          <a:p>
            <a:pPr lvl="2"/>
            <a:r>
              <a:rPr lang="en-US" sz="2000" dirty="0" smtClean="0"/>
              <a:t>Ping</a:t>
            </a:r>
          </a:p>
          <a:p>
            <a:pPr lvl="2"/>
            <a:r>
              <a:rPr lang="en-US" sz="2000" dirty="0" smtClean="0"/>
              <a:t>Traceroute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447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Gathering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Passive Methods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gain information about </a:t>
            </a:r>
            <a:r>
              <a:rPr lang="en-US" dirty="0" smtClean="0"/>
              <a:t>targeted organization’s cyber infrastructure without </a:t>
            </a:r>
            <a:r>
              <a:rPr lang="en-US" dirty="0"/>
              <a:t>actively engaging with the </a:t>
            </a:r>
            <a:r>
              <a:rPr lang="en-US" dirty="0" smtClean="0"/>
              <a:t>systems.</a:t>
            </a:r>
          </a:p>
          <a:p>
            <a:r>
              <a:rPr lang="en-US" b="1" dirty="0" smtClean="0"/>
              <a:t>WHOIS</a:t>
            </a:r>
          </a:p>
          <a:p>
            <a:pPr lvl="1"/>
            <a:r>
              <a:rPr lang="en-US" dirty="0"/>
              <a:t>Anyone can use the </a:t>
            </a:r>
            <a:r>
              <a:rPr lang="en-US" dirty="0" smtClean="0"/>
              <a:t>this service to </a:t>
            </a:r>
            <a:r>
              <a:rPr lang="en-US" dirty="0"/>
              <a:t>search </a:t>
            </a:r>
            <a:r>
              <a:rPr lang="en-US" dirty="0" smtClean="0"/>
              <a:t>for databases </a:t>
            </a:r>
            <a:r>
              <a:rPr lang="en-US" dirty="0"/>
              <a:t>and identify the </a:t>
            </a:r>
            <a:r>
              <a:rPr lang="en-US" dirty="0" smtClean="0"/>
              <a:t>registrant </a:t>
            </a:r>
            <a:r>
              <a:rPr lang="en-US" dirty="0"/>
              <a:t>of a domain </a:t>
            </a:r>
            <a:r>
              <a:rPr lang="en-US" dirty="0" smtClean="0"/>
              <a:t>name and other information. </a:t>
            </a:r>
          </a:p>
          <a:p>
            <a:pPr lvl="1"/>
            <a:r>
              <a:rPr lang="en-US" dirty="0"/>
              <a:t>It also provides the information regarding: IP address, name servers, admin contact etc. </a:t>
            </a:r>
            <a:endParaRPr lang="en-US" dirty="0" smtClean="0"/>
          </a:p>
          <a:p>
            <a:pPr lvl="1"/>
            <a:r>
              <a:rPr lang="en-US" dirty="0"/>
              <a:t>L</a:t>
            </a:r>
            <a:r>
              <a:rPr lang="en-US" dirty="0" smtClean="0"/>
              <a:t>ink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http://whois.domaintools.com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06939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Gathering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Google Dork</a:t>
            </a:r>
          </a:p>
          <a:p>
            <a:pPr lvl="1"/>
            <a:r>
              <a:rPr lang="en-US" dirty="0" smtClean="0"/>
              <a:t>It uses Google search engine to find security holes on the web applications over the internet.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locate specific strings of text within search results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Link: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www.exploit-db.com/google-hacking-database/</a:t>
            </a:r>
            <a:endParaRPr lang="en-US" dirty="0"/>
          </a:p>
          <a:p>
            <a:pPr lvl="1"/>
            <a:r>
              <a:rPr lang="en-US" dirty="0" smtClean="0"/>
              <a:t>Some of the Operators</a:t>
            </a:r>
          </a:p>
          <a:p>
            <a:pPr lvl="2"/>
            <a:r>
              <a:rPr lang="en-US" dirty="0" err="1" smtClean="0"/>
              <a:t>inurl</a:t>
            </a:r>
            <a:r>
              <a:rPr lang="en-US" dirty="0" smtClean="0"/>
              <a:t> </a:t>
            </a:r>
            <a:r>
              <a:rPr lang="en-US" dirty="0"/>
              <a:t>.</a:t>
            </a:r>
            <a:r>
              <a:rPr lang="en-US" dirty="0" err="1"/>
              <a:t>php?id</a:t>
            </a:r>
            <a:r>
              <a:rPr lang="en-US" dirty="0"/>
              <a:t>=</a:t>
            </a:r>
            <a:endParaRPr lang="en-US" dirty="0" smtClean="0"/>
          </a:p>
          <a:p>
            <a:pPr lvl="2"/>
            <a:r>
              <a:rPr lang="en-US" dirty="0" err="1"/>
              <a:t>i</a:t>
            </a:r>
            <a:r>
              <a:rPr lang="en-US" dirty="0" err="1" smtClean="0"/>
              <a:t>ntitle</a:t>
            </a:r>
            <a:r>
              <a:rPr lang="en-US" dirty="0" smtClean="0"/>
              <a:t> text</a:t>
            </a:r>
          </a:p>
          <a:p>
            <a:pPr lvl="2"/>
            <a:r>
              <a:rPr lang="en-US" dirty="0" smtClean="0"/>
              <a:t>site text</a:t>
            </a:r>
          </a:p>
          <a:p>
            <a:pPr lvl="2"/>
            <a:r>
              <a:rPr lang="en-US" dirty="0"/>
              <a:t>f</a:t>
            </a:r>
            <a:r>
              <a:rPr lang="en-US" dirty="0" smtClean="0"/>
              <a:t>iletype pdf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69841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Gathering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DNS Information Gathering</a:t>
            </a:r>
          </a:p>
          <a:p>
            <a:endParaRPr lang="en-US" b="1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66800" y="1828800"/>
          <a:ext cx="7239000" cy="3733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19500"/>
                <a:gridCol w="3619500"/>
              </a:tblGrid>
              <a:tr h="466725"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</a:t>
                      </a:r>
                      <a:r>
                        <a:rPr lang="en-US" baseline="0" dirty="0" smtClean="0"/>
                        <a:t> Records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46672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</a:t>
                      </a:r>
                      <a:r>
                        <a:rPr lang="en-US" baseline="0" dirty="0" smtClean="0"/>
                        <a:t> IPv4</a:t>
                      </a:r>
                      <a:endParaRPr lang="en-US" dirty="0"/>
                    </a:p>
                  </a:txBody>
                  <a:tcPr/>
                </a:tc>
              </a:tr>
              <a:tr h="466725">
                <a:tc>
                  <a:txBody>
                    <a:bodyPr/>
                    <a:lstStyle/>
                    <a:p>
                      <a:r>
                        <a:rPr lang="en-US" dirty="0" smtClean="0"/>
                        <a:t>AAAA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 IPv6</a:t>
                      </a:r>
                      <a:endParaRPr lang="en-US" dirty="0"/>
                    </a:p>
                  </a:txBody>
                  <a:tcPr/>
                </a:tc>
              </a:tr>
              <a:tr h="466725">
                <a:tc>
                  <a:txBody>
                    <a:bodyPr/>
                    <a:lstStyle/>
                    <a:p>
                      <a:r>
                        <a:rPr lang="en-US" dirty="0" smtClean="0"/>
                        <a:t>MX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Mail Exchange Server</a:t>
                      </a:r>
                      <a:endParaRPr lang="en-US" dirty="0"/>
                    </a:p>
                  </a:txBody>
                  <a:tcPr/>
                </a:tc>
              </a:tr>
              <a:tr h="466725">
                <a:tc>
                  <a:txBody>
                    <a:bodyPr/>
                    <a:lstStyle/>
                    <a:p>
                      <a:r>
                        <a:rPr lang="en-US" dirty="0" smtClean="0"/>
                        <a:t>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 servers</a:t>
                      </a:r>
                      <a:endParaRPr lang="en-US" dirty="0"/>
                    </a:p>
                  </a:txBody>
                  <a:tcPr/>
                </a:tc>
              </a:tr>
              <a:tr h="466725">
                <a:tc>
                  <a:txBody>
                    <a:bodyPr/>
                    <a:lstStyle/>
                    <a:p>
                      <a:r>
                        <a:rPr lang="en-US" dirty="0" smtClean="0"/>
                        <a:t>AXFR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Authoritative zone</a:t>
                      </a:r>
                      <a:r>
                        <a:rPr lang="en-US" baseline="0" dirty="0" smtClean="0"/>
                        <a:t> transfer</a:t>
                      </a:r>
                      <a:endParaRPr lang="en-US" dirty="0"/>
                    </a:p>
                  </a:txBody>
                  <a:tcPr/>
                </a:tc>
              </a:tr>
              <a:tr h="466725">
                <a:tc>
                  <a:txBody>
                    <a:bodyPr/>
                    <a:lstStyle/>
                    <a:p>
                      <a:r>
                        <a:rPr lang="en-US" dirty="0" smtClean="0"/>
                        <a:t>IXFR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Iterative</a:t>
                      </a:r>
                      <a:r>
                        <a:rPr lang="en-US" baseline="0" dirty="0" smtClean="0"/>
                        <a:t> zone transfer</a:t>
                      </a:r>
                      <a:endParaRPr lang="en-US" dirty="0"/>
                    </a:p>
                  </a:txBody>
                  <a:tcPr/>
                </a:tc>
              </a:tr>
              <a:tr h="466725">
                <a:tc>
                  <a:txBody>
                    <a:bodyPr/>
                    <a:lstStyle/>
                    <a:p>
                      <a:r>
                        <a:rPr lang="en-US" dirty="0" smtClean="0"/>
                        <a:t>SOA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Start of</a:t>
                      </a:r>
                      <a:r>
                        <a:rPr lang="en-US" baseline="0" dirty="0" smtClean="0"/>
                        <a:t> the authority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19263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Gathering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DNS Information Gathering</a:t>
            </a:r>
          </a:p>
          <a:p>
            <a:pPr lvl="1"/>
            <a:r>
              <a:rPr lang="en-US" b="1" i="1" dirty="0" smtClean="0"/>
              <a:t>dnsenum</a:t>
            </a:r>
            <a:r>
              <a:rPr lang="en-US" dirty="0"/>
              <a:t>: Tool in the backtrack Kali OS. It starts querying DNS servers and gather information:</a:t>
            </a:r>
          </a:p>
          <a:p>
            <a:pPr lvl="2"/>
            <a:r>
              <a:rPr lang="en-US" dirty="0"/>
              <a:t>Host address</a:t>
            </a:r>
          </a:p>
          <a:p>
            <a:pPr lvl="2"/>
            <a:r>
              <a:rPr lang="en-US" dirty="0"/>
              <a:t>Name servers</a:t>
            </a:r>
          </a:p>
          <a:p>
            <a:pPr lvl="2"/>
            <a:r>
              <a:rPr lang="en-US" dirty="0"/>
              <a:t>MX records</a:t>
            </a:r>
          </a:p>
          <a:p>
            <a:pPr lvl="2"/>
            <a:r>
              <a:rPr lang="en-US" dirty="0"/>
              <a:t>Gathering SOA records</a:t>
            </a:r>
          </a:p>
          <a:p>
            <a:pPr lvl="2"/>
            <a:r>
              <a:rPr lang="en-US" dirty="0"/>
              <a:t>Command: </a:t>
            </a:r>
            <a:r>
              <a:rPr lang="en-US" b="1" i="1" dirty="0" err="1"/>
              <a:t>perl</a:t>
            </a:r>
            <a:r>
              <a:rPr lang="en-US" b="1" i="1" dirty="0"/>
              <a:t> </a:t>
            </a:r>
            <a:r>
              <a:rPr lang="en-US" b="1" i="1" dirty="0" err="1"/>
              <a:t>dnsnum.pl</a:t>
            </a:r>
            <a:r>
              <a:rPr lang="en-US" b="1" i="1" dirty="0"/>
              <a:t> [host]</a:t>
            </a:r>
          </a:p>
          <a:p>
            <a:pPr lvl="1"/>
            <a:r>
              <a:rPr lang="en-US" b="1" i="1" dirty="0" err="1"/>
              <a:t>dnsrecon</a:t>
            </a:r>
            <a:r>
              <a:rPr lang="en-US" dirty="0"/>
              <a:t>: to gather network infrastructure information.</a:t>
            </a:r>
          </a:p>
          <a:p>
            <a:pPr lvl="1"/>
            <a:r>
              <a:rPr lang="en-US" b="1" i="1" dirty="0"/>
              <a:t>Dig</a:t>
            </a:r>
            <a:r>
              <a:rPr lang="en-US" dirty="0"/>
              <a:t>: DNS information </a:t>
            </a:r>
            <a:r>
              <a:rPr lang="en-US" dirty="0" smtClean="0"/>
              <a:t>groper</a:t>
            </a:r>
          </a:p>
          <a:p>
            <a:pPr lvl="2"/>
            <a:r>
              <a:rPr lang="en-US" b="1" i="1" dirty="0"/>
              <a:t>dig </a:t>
            </a:r>
            <a:r>
              <a:rPr lang="en-US" b="1" i="1" dirty="0" err="1" smtClean="0"/>
              <a:t>example.com</a:t>
            </a:r>
            <a:r>
              <a:rPr lang="en-US" b="1" i="1" dirty="0" smtClean="0"/>
              <a:t> </a:t>
            </a:r>
            <a:r>
              <a:rPr lang="en-US" b="1" i="1" dirty="0"/>
              <a:t>MX @</a:t>
            </a:r>
            <a:r>
              <a:rPr lang="en-US" b="1" i="1" dirty="0" smtClean="0"/>
              <a:t>ns0.example.com </a:t>
            </a:r>
            <a:endParaRPr lang="en-US" b="1" i="1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68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Gathering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Active Methods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nteract </a:t>
            </a:r>
            <a:r>
              <a:rPr lang="en-US" dirty="0"/>
              <a:t>directly with a </a:t>
            </a:r>
            <a:r>
              <a:rPr lang="en-US" dirty="0" smtClean="0"/>
              <a:t>system of interest.</a:t>
            </a:r>
          </a:p>
          <a:p>
            <a:r>
              <a:rPr lang="en-US" b="1" dirty="0" smtClean="0"/>
              <a:t>Ping</a:t>
            </a:r>
          </a:p>
          <a:p>
            <a:pPr lvl="1"/>
            <a:r>
              <a:rPr lang="en-US" dirty="0" smtClean="0"/>
              <a:t>It is used to test the reachability of a system. </a:t>
            </a:r>
          </a:p>
          <a:p>
            <a:pPr lvl="1"/>
            <a:r>
              <a:rPr lang="en-US" dirty="0" smtClean="0"/>
              <a:t>It works at the network layer.</a:t>
            </a:r>
          </a:p>
          <a:p>
            <a:pPr lvl="1"/>
            <a:r>
              <a:rPr lang="en-US" dirty="0" smtClean="0"/>
              <a:t>It measures RTT, report errors and packet losses.</a:t>
            </a:r>
          </a:p>
          <a:p>
            <a:pPr lvl="1"/>
            <a:r>
              <a:rPr lang="en-US" dirty="0" smtClean="0"/>
              <a:t>One can also fix the size of the parameters using -l and number of request using –n.</a:t>
            </a:r>
          </a:p>
          <a:p>
            <a:pPr lvl="1"/>
            <a:r>
              <a:rPr lang="en-US" b="1" dirty="0"/>
              <a:t>Command:</a:t>
            </a:r>
            <a:r>
              <a:rPr lang="en-US" dirty="0"/>
              <a:t> ping -c 5 </a:t>
            </a:r>
            <a:r>
              <a:rPr lang="en-US" dirty="0">
                <a:hlinkClick r:id="rId3"/>
              </a:rPr>
              <a:t>www.example.com</a:t>
            </a:r>
            <a:endParaRPr lang="en-US" dirty="0"/>
          </a:p>
          <a:p>
            <a:pPr lvl="1"/>
            <a:r>
              <a:rPr lang="en-US" b="1" dirty="0" smtClean="0"/>
              <a:t>Result: 64 </a:t>
            </a:r>
            <a:r>
              <a:rPr lang="en-US" b="1" dirty="0"/>
              <a:t>bytes from </a:t>
            </a:r>
            <a:r>
              <a:rPr lang="en-US" b="1" dirty="0" err="1" smtClean="0"/>
              <a:t>xx.xxx.xxx.xxx</a:t>
            </a:r>
            <a:r>
              <a:rPr lang="en-US" b="1" dirty="0" smtClean="0"/>
              <a:t>: </a:t>
            </a:r>
            <a:r>
              <a:rPr lang="en-US" b="1" dirty="0" err="1"/>
              <a:t>icmp_seq</a:t>
            </a:r>
            <a:r>
              <a:rPr lang="en-US" b="1" dirty="0"/>
              <a:t>=0 </a:t>
            </a:r>
            <a:r>
              <a:rPr lang="en-US" b="1" dirty="0" err="1" smtClean="0"/>
              <a:t>ttl</a:t>
            </a:r>
            <a:r>
              <a:rPr lang="en-US" b="1" dirty="0" smtClean="0"/>
              <a:t>=100 time=23.82 </a:t>
            </a:r>
            <a:r>
              <a:rPr lang="en-US" b="1" dirty="0" err="1"/>
              <a:t>ms</a:t>
            </a:r>
            <a:endParaRPr lang="en-US" b="1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88050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Gathering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Traceroute</a:t>
            </a:r>
          </a:p>
          <a:p>
            <a:pPr lvl="1"/>
            <a:r>
              <a:rPr lang="en-US" dirty="0"/>
              <a:t>It is used to gather information about network infrastructure and IP ranges </a:t>
            </a:r>
            <a:r>
              <a:rPr lang="en-US" dirty="0" smtClean="0"/>
              <a:t>of a </a:t>
            </a:r>
            <a:r>
              <a:rPr lang="en-US" dirty="0"/>
              <a:t>given host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Tool for displaying the overall path hop by hop from source to the destination. </a:t>
            </a:r>
          </a:p>
          <a:p>
            <a:pPr lvl="1"/>
            <a:r>
              <a:rPr lang="en-US" dirty="0" smtClean="0"/>
              <a:t>By default it sends the UDP packets.</a:t>
            </a:r>
          </a:p>
          <a:p>
            <a:pPr lvl="1"/>
            <a:r>
              <a:rPr lang="en-US" dirty="0" smtClean="0"/>
              <a:t>We can modify the command to send TCP/SYN and ICMP requests.</a:t>
            </a:r>
          </a:p>
          <a:p>
            <a:pPr lvl="1"/>
            <a:r>
              <a:rPr lang="en-US" b="1" dirty="0" smtClean="0"/>
              <a:t>$ </a:t>
            </a:r>
            <a:r>
              <a:rPr lang="en-US" b="1" dirty="0"/>
              <a:t>traceroute -w 3 -q 1 -m 16 </a:t>
            </a:r>
            <a:r>
              <a:rPr lang="en-US" b="1" dirty="0" err="1" smtClean="0"/>
              <a:t>example.com</a:t>
            </a:r>
            <a:endParaRPr lang="en-US" b="1" dirty="0" smtClean="0"/>
          </a:p>
          <a:p>
            <a:pPr lvl="1"/>
            <a:r>
              <a:rPr lang="en-US" b="1" dirty="0"/>
              <a:t>$ traceroute </a:t>
            </a:r>
            <a:r>
              <a:rPr lang="en-US" b="1" dirty="0" smtClean="0"/>
              <a:t>–I -w </a:t>
            </a:r>
            <a:r>
              <a:rPr lang="en-US" b="1" dirty="0"/>
              <a:t>3 -q 1 -m 16 </a:t>
            </a:r>
            <a:r>
              <a:rPr lang="en-US" b="1" dirty="0" err="1" smtClean="0"/>
              <a:t>example.com</a:t>
            </a:r>
            <a:endParaRPr lang="en-US" b="1" dirty="0"/>
          </a:p>
          <a:p>
            <a:pPr lvl="1"/>
            <a:r>
              <a:rPr lang="en-US" b="1" dirty="0"/>
              <a:t>$ traceroute </a:t>
            </a:r>
            <a:r>
              <a:rPr lang="en-US" b="1" dirty="0" smtClean="0"/>
              <a:t>–T -w </a:t>
            </a:r>
            <a:r>
              <a:rPr lang="en-US" b="1" dirty="0"/>
              <a:t>3 -q 1 -m 16 </a:t>
            </a:r>
            <a:r>
              <a:rPr lang="en-US" b="1" dirty="0" err="1" smtClean="0"/>
              <a:t>example.com</a:t>
            </a:r>
            <a:endParaRPr lang="en-US" b="1" dirty="0"/>
          </a:p>
          <a:p>
            <a:pPr lvl="1"/>
            <a:endParaRPr lang="en-US" b="1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22295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Gathering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smtClean="0"/>
              <a:t>Source: http</a:t>
            </a:r>
            <a:r>
              <a:rPr lang="en-US" sz="1400" dirty="0"/>
              <a:t>://</a:t>
            </a:r>
            <a:r>
              <a:rPr lang="en-US" sz="1400" dirty="0" err="1"/>
              <a:t>www.inmotionhosting.com</a:t>
            </a:r>
            <a:r>
              <a:rPr lang="en-US" sz="1400" dirty="0"/>
              <a:t>/support/website/how-to/read-traceroute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87" y="1600200"/>
            <a:ext cx="7869025" cy="40386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84183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Class Presentation Schedule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525963"/>
          </a:xfrm>
        </p:spPr>
        <p:txBody>
          <a:bodyPr/>
          <a:lstStyle/>
          <a:p>
            <a:pPr marL="57150" indent="0" eaLnBrk="1" hangingPunct="1">
              <a:buNone/>
            </a:pPr>
            <a:r>
              <a:rPr lang="en-US" altLang="en-US" sz="2200" dirty="0" smtClean="0"/>
              <a:t>2/8 Miles </a:t>
            </a:r>
            <a:r>
              <a:rPr lang="en-US" altLang="en-US" sz="2200" dirty="0"/>
              <a:t>Wright-Walker - Developing adversarial security </a:t>
            </a:r>
            <a:r>
              <a:rPr lang="en-US" altLang="en-US" sz="2200" dirty="0" smtClean="0"/>
              <a:t>plan</a:t>
            </a:r>
          </a:p>
          <a:p>
            <a:pPr marL="57150" indent="0" eaLnBrk="1" hangingPunct="1">
              <a:buNone/>
            </a:pPr>
            <a:r>
              <a:rPr lang="en-US" altLang="en-US" sz="2200" b="1" dirty="0" smtClean="0"/>
              <a:t>2/15 Matthew </a:t>
            </a:r>
            <a:r>
              <a:rPr lang="en-US" altLang="en-US" sz="2200" b="1" dirty="0" err="1"/>
              <a:t>Jackoski</a:t>
            </a:r>
            <a:r>
              <a:rPr lang="en-US" altLang="en-US" sz="2200" b="1" dirty="0"/>
              <a:t> -   Red Teaming / Pen Testing Tools </a:t>
            </a:r>
          </a:p>
          <a:p>
            <a:pPr marL="57150" indent="0" eaLnBrk="1" hangingPunct="1">
              <a:buNone/>
            </a:pPr>
            <a:r>
              <a:rPr lang="en-US" altLang="en-US" sz="2200" dirty="0" smtClean="0"/>
              <a:t>2/22 Abdulla </a:t>
            </a:r>
            <a:r>
              <a:rPr lang="en-US" altLang="en-US" sz="2200" dirty="0" err="1"/>
              <a:t>Binkulaib</a:t>
            </a:r>
            <a:r>
              <a:rPr lang="en-US" altLang="en-US" sz="2200" dirty="0"/>
              <a:t> </a:t>
            </a:r>
            <a:r>
              <a:rPr lang="en-US" altLang="en-US" sz="2200" dirty="0" smtClean="0"/>
              <a:t>- </a:t>
            </a:r>
            <a:r>
              <a:rPr lang="en-US" altLang="en-US" sz="2200" dirty="0"/>
              <a:t>Developing a response </a:t>
            </a:r>
            <a:r>
              <a:rPr lang="en-US" altLang="en-US" sz="2200" dirty="0" smtClean="0"/>
              <a:t>plan</a:t>
            </a:r>
            <a:endParaRPr lang="en-US" altLang="en-US" sz="2200" dirty="0"/>
          </a:p>
          <a:p>
            <a:pPr marL="57150" indent="0" eaLnBrk="1" hangingPunct="1">
              <a:buNone/>
            </a:pPr>
            <a:r>
              <a:rPr lang="en-US" altLang="en-US" sz="2200" dirty="0"/>
              <a:t>3/1 </a:t>
            </a:r>
            <a:r>
              <a:rPr lang="en-US" altLang="en-US" sz="2200" dirty="0" err="1"/>
              <a:t>Jikun</a:t>
            </a:r>
            <a:r>
              <a:rPr lang="en-US" altLang="en-US" sz="2200" dirty="0"/>
              <a:t> Li - Linux security administration</a:t>
            </a:r>
          </a:p>
          <a:p>
            <a:pPr marL="57150" indent="0" eaLnBrk="1" hangingPunct="1">
              <a:buNone/>
            </a:pPr>
            <a:r>
              <a:rPr lang="en-US" altLang="en-US" sz="2200" dirty="0"/>
              <a:t>3/8 Daniel </a:t>
            </a:r>
            <a:r>
              <a:rPr lang="en-US" altLang="en-US" sz="2200" dirty="0" err="1"/>
              <a:t>Dmytrisin</a:t>
            </a:r>
            <a:r>
              <a:rPr lang="en-US" altLang="en-US" sz="2200" dirty="0"/>
              <a:t> - Network security components &amp; Tech </a:t>
            </a:r>
          </a:p>
          <a:p>
            <a:pPr marL="57150" indent="0" eaLnBrk="1" hangingPunct="1">
              <a:buNone/>
            </a:pPr>
            <a:r>
              <a:rPr lang="en-US" altLang="en-US" sz="2200" dirty="0"/>
              <a:t>3/22 </a:t>
            </a:r>
            <a:r>
              <a:rPr lang="en-US" altLang="en-US" sz="2200" dirty="0" err="1"/>
              <a:t>Haibo</a:t>
            </a:r>
            <a:r>
              <a:rPr lang="en-US" altLang="en-US" sz="2200" dirty="0"/>
              <a:t> Zhang -  Network Security administration</a:t>
            </a:r>
          </a:p>
          <a:p>
            <a:pPr marL="57150" indent="0" eaLnBrk="1" hangingPunct="1">
              <a:buNone/>
            </a:pPr>
            <a:r>
              <a:rPr lang="en-US" altLang="en-US" sz="2200" dirty="0"/>
              <a:t>3/29 Mariam Fahad </a:t>
            </a:r>
            <a:r>
              <a:rPr lang="en-US" altLang="en-US" sz="2200" dirty="0" err="1"/>
              <a:t>Bubeshait</a:t>
            </a:r>
            <a:r>
              <a:rPr lang="en-US" altLang="en-US" sz="2200" dirty="0"/>
              <a:t>  - Configuration Management</a:t>
            </a:r>
          </a:p>
          <a:p>
            <a:pPr marL="57150" indent="0" eaLnBrk="1" hangingPunct="1">
              <a:buNone/>
            </a:pPr>
            <a:r>
              <a:rPr lang="en-US" altLang="en-US" sz="2200" dirty="0" smtClean="0"/>
              <a:t>4/5 Mohammed </a:t>
            </a:r>
            <a:r>
              <a:rPr lang="en-US" altLang="en-US" sz="2200" dirty="0" err="1"/>
              <a:t>Alsubaie</a:t>
            </a:r>
            <a:r>
              <a:rPr lang="en-US" altLang="en-US" sz="2200" dirty="0"/>
              <a:t> </a:t>
            </a:r>
            <a:r>
              <a:rPr lang="en-US" altLang="en-US" sz="2200" dirty="0" smtClean="0"/>
              <a:t>– SIEM and Intrusion </a:t>
            </a:r>
            <a:r>
              <a:rPr lang="en-US" altLang="en-US" sz="2200" dirty="0"/>
              <a:t>Detection</a:t>
            </a:r>
          </a:p>
          <a:p>
            <a:pPr marL="57150" indent="0" eaLnBrk="1" hangingPunct="1">
              <a:buNone/>
            </a:pPr>
            <a:r>
              <a:rPr lang="en-US" altLang="en-US" sz="2200" dirty="0" smtClean="0"/>
              <a:t>4/12 Vishnu </a:t>
            </a:r>
            <a:r>
              <a:rPr lang="en-US" altLang="en-US" sz="2200" dirty="0" err="1"/>
              <a:t>Vadlamani</a:t>
            </a:r>
            <a:r>
              <a:rPr lang="en-US" altLang="en-US" sz="2200" dirty="0"/>
              <a:t> - Network </a:t>
            </a:r>
            <a:r>
              <a:rPr lang="en-US" altLang="en-US" sz="2200" dirty="0" smtClean="0"/>
              <a:t>Monitoring/Attack Forensics</a:t>
            </a:r>
            <a:endParaRPr lang="en-US" altLang="en-US" sz="2200" dirty="0"/>
          </a:p>
          <a:p>
            <a:pPr marL="57150" indent="0" eaLnBrk="1" hangingPunct="1">
              <a:buNone/>
            </a:pPr>
            <a:r>
              <a:rPr lang="en-US" altLang="en-US" sz="2200" dirty="0" smtClean="0"/>
              <a:t>4/19 Andrew </a:t>
            </a:r>
            <a:r>
              <a:rPr lang="en-US" altLang="en-US" sz="2200" dirty="0" err="1"/>
              <a:t>Gronski</a:t>
            </a:r>
            <a:r>
              <a:rPr lang="en-US" altLang="en-US" sz="2200" dirty="0"/>
              <a:t> -  Accreditation and acceptance </a:t>
            </a:r>
            <a:r>
              <a:rPr lang="en-US" altLang="en-US" sz="2200" dirty="0" smtClean="0"/>
              <a:t>testing</a:t>
            </a:r>
            <a:endParaRPr lang="en-US" altLang="en-US" sz="2200" dirty="0"/>
          </a:p>
          <a:p>
            <a:pPr marL="57150" indent="0" eaLnBrk="1" hangingPunct="1">
              <a:buNone/>
            </a:pPr>
            <a:endParaRPr lang="en-US" altLang="en-US" sz="2400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fld id="{CC6C6245-C2F1-48AA-B8D0-3994703F3C0A}" type="slidenum">
              <a:rPr lang="en-US" altLang="en-US" sz="1200" smtClean="0">
                <a:solidFill>
                  <a:srgbClr val="000000"/>
                </a:solidFill>
              </a:rPr>
              <a:pPr>
                <a:buFontTx/>
                <a:buNone/>
              </a:pPr>
              <a:t>1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36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Ethical Hacking Methodology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762000" y="1295400"/>
          <a:ext cx="7467600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4686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Till now we have</a:t>
            </a:r>
            <a:r>
              <a:rPr lang="en-US" dirty="0"/>
              <a:t> </a:t>
            </a:r>
            <a:r>
              <a:rPr lang="en-US" dirty="0" smtClean="0"/>
              <a:t>understood how to create </a:t>
            </a:r>
            <a:r>
              <a:rPr lang="en-US" dirty="0"/>
              <a:t>a profile of the target </a:t>
            </a:r>
            <a:r>
              <a:rPr lang="en-US" dirty="0" smtClean="0"/>
              <a:t>organization by finding the network information</a:t>
            </a:r>
          </a:p>
          <a:p>
            <a:r>
              <a:rPr lang="en-US" dirty="0" smtClean="0"/>
              <a:t>Now we need to find information </a:t>
            </a:r>
            <a:r>
              <a:rPr lang="en-US" dirty="0"/>
              <a:t>about the specific IP addresses that can be accessed over the Internet</a:t>
            </a:r>
            <a:r>
              <a:rPr lang="en-US" dirty="0" smtClean="0"/>
              <a:t>, OS, accessible ports, network architecture, services running etc.</a:t>
            </a:r>
          </a:p>
          <a:p>
            <a:r>
              <a:rPr lang="en-US" dirty="0" smtClean="0"/>
              <a:t>Types of scanning:</a:t>
            </a:r>
          </a:p>
          <a:p>
            <a:pPr lvl="1"/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Port</a:t>
            </a:r>
          </a:p>
          <a:p>
            <a:pPr lvl="1"/>
            <a:r>
              <a:rPr lang="en-US" dirty="0" smtClean="0"/>
              <a:t>Vulnerability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1385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Network Scanning</a:t>
            </a:r>
          </a:p>
          <a:p>
            <a:pPr lvl="1"/>
            <a:r>
              <a:rPr lang="en-US" dirty="0" smtClean="0"/>
              <a:t>Tool to find out active host on the network</a:t>
            </a:r>
          </a:p>
          <a:p>
            <a:pPr lvl="1"/>
            <a:r>
              <a:rPr lang="en-US" dirty="0" smtClean="0"/>
              <a:t>You select the range of IP addresses and start scanning over the network.</a:t>
            </a:r>
          </a:p>
          <a:p>
            <a:pPr lvl="1"/>
            <a:r>
              <a:rPr lang="en-US" dirty="0" smtClean="0"/>
              <a:t>It provides the information Network devices including FTP servers and workstations.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Tools:</a:t>
            </a:r>
          </a:p>
          <a:p>
            <a:pPr lvl="1"/>
            <a:r>
              <a:rPr lang="en-US" dirty="0" smtClean="0"/>
              <a:t>Advance IP scanner (Windows, Mac and Linux)</a:t>
            </a:r>
          </a:p>
          <a:p>
            <a:pPr lvl="1"/>
            <a:r>
              <a:rPr lang="en-US" dirty="0" smtClean="0"/>
              <a:t>Network Mapper </a:t>
            </a:r>
            <a:r>
              <a:rPr lang="en-US" dirty="0"/>
              <a:t>(</a:t>
            </a:r>
            <a:r>
              <a:rPr lang="en-US" dirty="0" smtClean="0"/>
              <a:t>Nmap, </a:t>
            </a:r>
            <a:r>
              <a:rPr lang="en-US" dirty="0" err="1" smtClean="0"/>
              <a:t>ZenMap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Nessus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22274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Scanning (cont.)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99" y="1559139"/>
            <a:ext cx="6078401" cy="4191000"/>
          </a:xfrm>
        </p:spPr>
      </p:pic>
      <p:sp>
        <p:nvSpPr>
          <p:cNvPr id="6" name="TextBox 5"/>
          <p:cNvSpPr txBox="1"/>
          <p:nvPr/>
        </p:nvSpPr>
        <p:spPr>
          <a:xfrm>
            <a:off x="433647" y="1219200"/>
            <a:ext cx="3512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http</a:t>
            </a:r>
            <a:r>
              <a:rPr lang="en-US" sz="1600" dirty="0"/>
              <a:t>://</a:t>
            </a:r>
            <a:r>
              <a:rPr lang="en-US" sz="1600" dirty="0" err="1"/>
              <a:t>angryip.org</a:t>
            </a:r>
            <a:r>
              <a:rPr lang="en-US" sz="1600" dirty="0"/>
              <a:t>/screenshots/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5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Port Scanning</a:t>
            </a:r>
          </a:p>
          <a:p>
            <a:pPr lvl="1"/>
            <a:r>
              <a:rPr lang="en-US" dirty="0" smtClean="0"/>
              <a:t>Tool to find out which number of ports are accessible on a server or a host.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ort </a:t>
            </a:r>
            <a:r>
              <a:rPr lang="en-US" dirty="0"/>
              <a:t>scanning identifies open doors to a </a:t>
            </a:r>
            <a:r>
              <a:rPr lang="en-US" dirty="0" smtClean="0"/>
              <a:t>hosts.</a:t>
            </a:r>
          </a:p>
          <a:p>
            <a:pPr lvl="1"/>
            <a:r>
              <a:rPr lang="en-US" dirty="0" smtClean="0"/>
              <a:t>Nmap classifies port in these States:</a:t>
            </a:r>
          </a:p>
          <a:p>
            <a:pPr lvl="2"/>
            <a:r>
              <a:rPr lang="en-US" sz="2400" dirty="0" smtClean="0"/>
              <a:t>Open</a:t>
            </a:r>
          </a:p>
          <a:p>
            <a:pPr lvl="2"/>
            <a:r>
              <a:rPr lang="en-US" sz="2400" dirty="0" smtClean="0"/>
              <a:t>Closed</a:t>
            </a:r>
          </a:p>
          <a:p>
            <a:pPr lvl="2"/>
            <a:r>
              <a:rPr lang="en-US" sz="2400" dirty="0" smtClean="0"/>
              <a:t>Filtered</a:t>
            </a:r>
          </a:p>
          <a:p>
            <a:pPr lvl="2"/>
            <a:r>
              <a:rPr lang="en-US" sz="2400" dirty="0" smtClean="0"/>
              <a:t>Unfiltered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66840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Commands:</a:t>
            </a:r>
          </a:p>
          <a:p>
            <a:pPr lvl="1"/>
            <a:r>
              <a:rPr lang="en-US" dirty="0"/>
              <a:t>n</a:t>
            </a:r>
            <a:r>
              <a:rPr lang="tr-TR" dirty="0" err="1" smtClean="0"/>
              <a:t>map</a:t>
            </a:r>
            <a:r>
              <a:rPr lang="tr-TR" dirty="0" smtClean="0"/>
              <a:t> ipaddress</a:t>
            </a:r>
          </a:p>
          <a:p>
            <a:pPr lvl="1"/>
            <a:r>
              <a:rPr lang="tr-TR" dirty="0" smtClean="0"/>
              <a:t>nmap </a:t>
            </a:r>
            <a:r>
              <a:rPr lang="tr-TR" dirty="0"/>
              <a:t>-PN </a:t>
            </a:r>
            <a:r>
              <a:rPr lang="tr-TR" dirty="0" smtClean="0"/>
              <a:t>ipaddress</a:t>
            </a:r>
          </a:p>
          <a:p>
            <a:pPr lvl="1"/>
            <a:r>
              <a:rPr lang="tr-TR" dirty="0" smtClean="0"/>
              <a:t>nmap </a:t>
            </a:r>
            <a:r>
              <a:rPr lang="tr-TR" dirty="0"/>
              <a:t>-</a:t>
            </a:r>
            <a:r>
              <a:rPr lang="tr-TR" dirty="0" smtClean="0"/>
              <a:t>6 ipaddress</a:t>
            </a:r>
          </a:p>
          <a:p>
            <a:pPr lvl="1"/>
            <a:r>
              <a:rPr lang="tr-TR" dirty="0"/>
              <a:t>nmap -</a:t>
            </a:r>
            <a:r>
              <a:rPr lang="tr-TR" dirty="0" err="1"/>
              <a:t>sP</a:t>
            </a:r>
            <a:r>
              <a:rPr lang="tr-TR" dirty="0"/>
              <a:t> </a:t>
            </a:r>
            <a:r>
              <a:rPr lang="tr-TR" dirty="0" smtClean="0"/>
              <a:t>ipaddress (</a:t>
            </a:r>
            <a:r>
              <a:rPr lang="tr-TR" dirty="0" err="1" smtClean="0"/>
              <a:t>ping</a:t>
            </a:r>
            <a:r>
              <a:rPr lang="tr-TR" dirty="0" smtClean="0"/>
              <a:t> </a:t>
            </a:r>
            <a:r>
              <a:rPr lang="tr-TR" dirty="0" err="1" smtClean="0"/>
              <a:t>scan</a:t>
            </a:r>
            <a:r>
              <a:rPr lang="tr-TR" dirty="0" smtClean="0"/>
              <a:t>)</a:t>
            </a:r>
          </a:p>
          <a:p>
            <a:pPr lvl="1"/>
            <a:r>
              <a:rPr lang="nl-NL" dirty="0"/>
              <a:t>nmap </a:t>
            </a:r>
            <a:r>
              <a:rPr lang="nl-NL" dirty="0" smtClean="0"/>
              <a:t>–open </a:t>
            </a:r>
            <a:r>
              <a:rPr lang="tr-TR" dirty="0" smtClean="0"/>
              <a:t>ipaddress</a:t>
            </a:r>
          </a:p>
          <a:p>
            <a:pPr lvl="1"/>
            <a:r>
              <a:rPr lang="tr-TR" dirty="0"/>
              <a:t>nmap -p </a:t>
            </a:r>
            <a:r>
              <a:rPr lang="tr-TR" dirty="0" smtClean="0"/>
              <a:t>T:80</a:t>
            </a:r>
            <a:r>
              <a:rPr lang="tr-TR" dirty="0"/>
              <a:t> </a:t>
            </a:r>
            <a:r>
              <a:rPr lang="tr-TR" dirty="0" smtClean="0"/>
              <a:t>ipaddress</a:t>
            </a:r>
          </a:p>
          <a:p>
            <a:pPr lvl="1"/>
            <a:r>
              <a:rPr lang="tr-TR" dirty="0"/>
              <a:t>nmap </a:t>
            </a:r>
            <a:r>
              <a:rPr lang="tr-TR" dirty="0" smtClean="0"/>
              <a:t>-</a:t>
            </a:r>
            <a:r>
              <a:rPr lang="tr-TR" dirty="0"/>
              <a:t>o</a:t>
            </a:r>
            <a:r>
              <a:rPr lang="tr-TR" dirty="0" smtClean="0"/>
              <a:t> </a:t>
            </a:r>
            <a:r>
              <a:rPr lang="tr-TR" dirty="0"/>
              <a:t>ipaddress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51630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Scan examples:</a:t>
            </a:r>
          </a:p>
          <a:p>
            <a:pPr lvl="1"/>
            <a:r>
              <a:rPr lang="en-US" dirty="0" smtClean="0"/>
              <a:t>TCP SYN (-</a:t>
            </a:r>
            <a:r>
              <a:rPr lang="en-US" dirty="0" err="1" smtClean="0"/>
              <a:t>sS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Half TCP connection</a:t>
            </a:r>
          </a:p>
          <a:p>
            <a:pPr lvl="1"/>
            <a:r>
              <a:rPr lang="en-US" dirty="0" smtClean="0"/>
              <a:t>UDP Scan (-</a:t>
            </a:r>
            <a:r>
              <a:rPr lang="en-US" dirty="0" err="1" smtClean="0"/>
              <a:t>sU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Send UDP packets</a:t>
            </a:r>
          </a:p>
          <a:p>
            <a:pPr lvl="1"/>
            <a:r>
              <a:rPr lang="en-US" dirty="0" smtClean="0"/>
              <a:t>TCP NULL (-</a:t>
            </a:r>
            <a:r>
              <a:rPr lang="en-US" dirty="0" err="1" smtClean="0"/>
              <a:t>sN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Does not set any bits (TCP flag header is 0)</a:t>
            </a:r>
            <a:endParaRPr lang="en-US" dirty="0" smtClean="0"/>
          </a:p>
          <a:p>
            <a:pPr lvl="1"/>
            <a:r>
              <a:rPr lang="en-US" dirty="0" smtClean="0"/>
              <a:t>TCP FIN (-</a:t>
            </a:r>
            <a:r>
              <a:rPr lang="en-US" dirty="0" err="1" smtClean="0"/>
              <a:t>sF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Sets </a:t>
            </a:r>
            <a:r>
              <a:rPr lang="en-US" dirty="0"/>
              <a:t>just the TCP FIN bit</a:t>
            </a:r>
            <a:endParaRPr lang="en-US" dirty="0" smtClean="0"/>
          </a:p>
          <a:p>
            <a:pPr lvl="1"/>
            <a:r>
              <a:rPr lang="en-US" dirty="0" smtClean="0"/>
              <a:t>TCP Xmas</a:t>
            </a:r>
            <a:r>
              <a:rPr lang="en-US" dirty="0"/>
              <a:t> </a:t>
            </a:r>
            <a:r>
              <a:rPr lang="en-US" dirty="0" smtClean="0"/>
              <a:t>(-</a:t>
            </a:r>
            <a:r>
              <a:rPr lang="en-US" dirty="0" err="1" smtClean="0"/>
              <a:t>sX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Sets the FIN, PSH, and URG </a:t>
            </a:r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OS Detection (–o)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8754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TCP NULL (-</a:t>
            </a:r>
            <a:r>
              <a:rPr lang="en-US" dirty="0" err="1" smtClean="0"/>
              <a:t>sN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1676400" y="2057400"/>
            <a:ext cx="1447800" cy="1371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43600" y="2057400"/>
            <a:ext cx="1447800" cy="1371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Victim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124200" y="2286000"/>
            <a:ext cx="2819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83581" y="1927752"/>
            <a:ext cx="145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Null Packet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124200" y="2971800"/>
            <a:ext cx="2819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08119" y="2633655"/>
            <a:ext cx="1251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2. </a:t>
            </a:r>
            <a:r>
              <a:rPr lang="en-US" dirty="0" smtClean="0"/>
              <a:t>No Reply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676400" y="3961776"/>
            <a:ext cx="1447800" cy="1371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943600" y="3961776"/>
            <a:ext cx="1447800" cy="1371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Victim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124200" y="4190376"/>
            <a:ext cx="2819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83581" y="3832128"/>
            <a:ext cx="145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Null Packet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124200" y="4876176"/>
            <a:ext cx="2819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08119" y="4538031"/>
            <a:ext cx="75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RST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451002" y="2522324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Port Closed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86082" y="4353365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 Open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8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TCP </a:t>
            </a:r>
            <a:r>
              <a:rPr lang="en-US" dirty="0" smtClean="0"/>
              <a:t>XMAS </a:t>
            </a:r>
            <a:r>
              <a:rPr lang="en-US" dirty="0"/>
              <a:t>(-</a:t>
            </a:r>
            <a:r>
              <a:rPr lang="en-US" dirty="0" err="1" smtClean="0"/>
              <a:t>sX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1676400" y="2057400"/>
            <a:ext cx="1447800" cy="1371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43600" y="2057400"/>
            <a:ext cx="1447800" cy="1371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Victim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124200" y="2286000"/>
            <a:ext cx="2819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10000" y="1927752"/>
            <a:ext cx="195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URG + PSH + FIN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124200" y="2971800"/>
            <a:ext cx="2819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08119" y="2633655"/>
            <a:ext cx="1251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No Reply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676400" y="3961776"/>
            <a:ext cx="1447800" cy="1371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943600" y="3961776"/>
            <a:ext cx="1447800" cy="1371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Victim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124200" y="4190376"/>
            <a:ext cx="2819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33800" y="3832128"/>
            <a:ext cx="195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URG + PSH + FIN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124200" y="4876176"/>
            <a:ext cx="2819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08119" y="4538031"/>
            <a:ext cx="75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RST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451002" y="2522324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 Open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86082" y="4353365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 Closed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4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-O Scan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400" dirty="0" smtClean="0"/>
              <a:t>Source: </a:t>
            </a:r>
            <a:r>
              <a:rPr lang="en-US" sz="1400" dirty="0" smtClean="0">
                <a:hlinkClick r:id="rId3"/>
              </a:rPr>
              <a:t>https://nmap.org/book/osdetect-usage.html</a:t>
            </a:r>
            <a:endParaRPr lang="en-US" sz="1400" dirty="0" smtClean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76400"/>
            <a:ext cx="5867400" cy="362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946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Group Exercise One</a:t>
            </a:r>
            <a:br>
              <a:rPr lang="en-US" altLang="en-US" dirty="0" smtClean="0"/>
            </a:br>
            <a:endParaRPr lang="en-US" altLang="en-US" sz="2400" dirty="0" smtClean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4525963"/>
          </a:xfrm>
        </p:spPr>
        <p:txBody>
          <a:bodyPr/>
          <a:lstStyle/>
          <a:p>
            <a:r>
              <a:rPr lang="en-US" altLang="en-US" sz="2200" dirty="0" smtClean="0"/>
              <a:t>Decide on the software components to be deployed to implement software requirements on next slide.</a:t>
            </a:r>
          </a:p>
          <a:p>
            <a:pPr lvl="1"/>
            <a:r>
              <a:rPr lang="en-US" altLang="en-US" sz="1800" dirty="0" smtClean="0"/>
              <a:t>Custom development should be simple scripts.</a:t>
            </a:r>
          </a:p>
          <a:p>
            <a:pPr lvl="1"/>
            <a:r>
              <a:rPr lang="en-US" altLang="en-US" sz="1800" dirty="0" smtClean="0"/>
              <a:t>Use packages for database and other components.</a:t>
            </a:r>
          </a:p>
          <a:p>
            <a:r>
              <a:rPr lang="en-US" altLang="en-US" sz="2200" dirty="0" smtClean="0"/>
              <a:t>Decide on the VM’s to be created to run those software components.</a:t>
            </a:r>
          </a:p>
          <a:p>
            <a:pPr lvl="1"/>
            <a:r>
              <a:rPr lang="en-US" altLang="en-US" sz="1800" dirty="0" smtClean="0"/>
              <a:t>You can run more than one software component within a VM if you choose.</a:t>
            </a:r>
          </a:p>
          <a:p>
            <a:pPr lvl="1"/>
            <a:r>
              <a:rPr lang="en-US" altLang="en-US" sz="1800" dirty="0" smtClean="0"/>
              <a:t>Decide on the methods you will use to contain access to those software components, and to the information managed by those components.</a:t>
            </a:r>
          </a:p>
          <a:p>
            <a:r>
              <a:rPr lang="en-US" altLang="en-US" sz="2200" dirty="0" smtClean="0"/>
              <a:t>Configure communication between VM’s and to the outside</a:t>
            </a:r>
          </a:p>
          <a:p>
            <a:r>
              <a:rPr lang="en-US" altLang="en-US" sz="2200" dirty="0" smtClean="0"/>
              <a:t>Install packages</a:t>
            </a:r>
          </a:p>
          <a:p>
            <a:r>
              <a:rPr lang="en-US" altLang="en-US" sz="2200" dirty="0" smtClean="0"/>
              <a:t>Write scripts and demonstrate basic flow through system.</a:t>
            </a:r>
          </a:p>
          <a:p>
            <a:r>
              <a:rPr lang="en-US" altLang="en-US" sz="2200" dirty="0" smtClean="0"/>
              <a:t>Report on progress as group now by email on Tuesday 7 Feb.</a:t>
            </a:r>
            <a:endParaRPr lang="en-US" altLang="en-US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fld id="{B5CA6224-4C72-4678-8552-E8BA6EEF6EAA}" type="slidenum">
              <a:rPr lang="en-US" altLang="en-US" sz="1200" smtClean="0">
                <a:solidFill>
                  <a:srgbClr val="000000"/>
                </a:solidFill>
              </a:rPr>
              <a:pPr>
                <a:buFontTx/>
                <a:buNone/>
              </a:pPr>
              <a:t>2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34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Vulnerability Scanning</a:t>
            </a:r>
          </a:p>
          <a:p>
            <a:pPr lvl="1"/>
            <a:r>
              <a:rPr lang="en-US" dirty="0" smtClean="0"/>
              <a:t>Once we have identified the accessible ports and services running on them, now we need to find the vulnerabilities associated with those applications.</a:t>
            </a:r>
          </a:p>
          <a:p>
            <a:pPr lvl="1"/>
            <a:r>
              <a:rPr lang="en-US" dirty="0" smtClean="0"/>
              <a:t>Tools:</a:t>
            </a:r>
          </a:p>
          <a:p>
            <a:pPr lvl="2"/>
            <a:r>
              <a:rPr lang="en-US" dirty="0" smtClean="0"/>
              <a:t>Web Application </a:t>
            </a:r>
            <a:r>
              <a:rPr lang="en-US" b="1" dirty="0" smtClean="0"/>
              <a:t>Acunetix, BurpSuite etc.</a:t>
            </a:r>
          </a:p>
          <a:p>
            <a:pPr lvl="2"/>
            <a:r>
              <a:rPr lang="en-US" dirty="0" smtClean="0"/>
              <a:t>Network Security </a:t>
            </a:r>
            <a:r>
              <a:rPr lang="en-US" b="1" dirty="0" smtClean="0"/>
              <a:t>Nessus</a:t>
            </a:r>
          </a:p>
          <a:p>
            <a:pPr lvl="2"/>
            <a:r>
              <a:rPr lang="en-US" dirty="0" smtClean="0"/>
              <a:t>Mobile Security </a:t>
            </a:r>
            <a:r>
              <a:rPr lang="en-US" b="1" dirty="0" smtClean="0"/>
              <a:t>Veracode</a:t>
            </a:r>
            <a:r>
              <a:rPr lang="en-US" dirty="0" smtClean="0"/>
              <a:t>, </a:t>
            </a:r>
            <a:r>
              <a:rPr lang="en-US" b="1" dirty="0" smtClean="0"/>
              <a:t>Tenable</a:t>
            </a:r>
            <a:r>
              <a:rPr lang="en-US" dirty="0" smtClean="0"/>
              <a:t> </a:t>
            </a:r>
            <a:r>
              <a:rPr lang="en-US" b="1" dirty="0" smtClean="0"/>
              <a:t>Security etc.</a:t>
            </a:r>
          </a:p>
          <a:p>
            <a:pPr lvl="1"/>
            <a:r>
              <a:rPr lang="en-US" b="1" dirty="0" smtClean="0"/>
              <a:t>Web Goat </a:t>
            </a:r>
          </a:p>
          <a:p>
            <a:pPr lvl="2"/>
            <a:r>
              <a:rPr lang="en-US" dirty="0"/>
              <a:t>I</a:t>
            </a:r>
            <a:r>
              <a:rPr lang="en-US" sz="2200" dirty="0" smtClean="0"/>
              <a:t>nsecure </a:t>
            </a:r>
            <a:r>
              <a:rPr lang="en-US" sz="2200" dirty="0"/>
              <a:t>web application maintained by OWASP designed to teach web application security lessons.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07285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OWASP Top 10</a:t>
            </a:r>
          </a:p>
          <a:p>
            <a:pPr lvl="1"/>
            <a:r>
              <a:rPr lang="en-US" dirty="0" smtClean="0"/>
              <a:t>Injection</a:t>
            </a:r>
          </a:p>
          <a:p>
            <a:pPr lvl="1"/>
            <a:r>
              <a:rPr lang="en-US" dirty="0" smtClean="0"/>
              <a:t>Broken </a:t>
            </a:r>
            <a:r>
              <a:rPr lang="en-US" dirty="0"/>
              <a:t>Authentication and Session Management </a:t>
            </a:r>
            <a:endParaRPr lang="en-US" dirty="0" smtClean="0"/>
          </a:p>
          <a:p>
            <a:pPr lvl="1"/>
            <a:r>
              <a:rPr lang="en-US" dirty="0" smtClean="0"/>
              <a:t>Cross </a:t>
            </a:r>
            <a:r>
              <a:rPr lang="en-US" dirty="0"/>
              <a:t>Site Scripting (XSS</a:t>
            </a:r>
            <a:r>
              <a:rPr lang="en-US" dirty="0" smtClean="0"/>
              <a:t>)</a:t>
            </a:r>
            <a:endParaRPr lang="en-US" b="1" dirty="0" smtClean="0"/>
          </a:p>
          <a:p>
            <a:pPr lvl="1"/>
            <a:r>
              <a:rPr lang="en-US" dirty="0" smtClean="0"/>
              <a:t>Insecure </a:t>
            </a:r>
            <a:r>
              <a:rPr lang="en-US" dirty="0"/>
              <a:t>Direct Object </a:t>
            </a:r>
            <a:r>
              <a:rPr lang="en-US" dirty="0" smtClean="0"/>
              <a:t>References</a:t>
            </a:r>
            <a:endParaRPr lang="en-US" b="1" dirty="0" smtClean="0"/>
          </a:p>
          <a:p>
            <a:pPr lvl="1"/>
            <a:r>
              <a:rPr lang="en-US" dirty="0" smtClean="0"/>
              <a:t>Security Misconfiguration</a:t>
            </a:r>
          </a:p>
          <a:p>
            <a:pPr lvl="1"/>
            <a:r>
              <a:rPr lang="en-US" dirty="0" smtClean="0"/>
              <a:t>Sensitive </a:t>
            </a:r>
            <a:r>
              <a:rPr lang="en-US" dirty="0"/>
              <a:t>Data </a:t>
            </a:r>
            <a:r>
              <a:rPr lang="en-US" dirty="0" smtClean="0"/>
              <a:t>Exposure</a:t>
            </a:r>
            <a:endParaRPr lang="en-US" b="1" dirty="0" smtClean="0"/>
          </a:p>
          <a:p>
            <a:pPr lvl="1"/>
            <a:r>
              <a:rPr lang="en-US" dirty="0" smtClean="0"/>
              <a:t>Missing </a:t>
            </a:r>
            <a:r>
              <a:rPr lang="en-US" dirty="0"/>
              <a:t>Function Level Access </a:t>
            </a:r>
            <a:r>
              <a:rPr lang="en-US" dirty="0" smtClean="0"/>
              <a:t>Control</a:t>
            </a:r>
            <a:endParaRPr lang="en-US" b="1" dirty="0" smtClean="0"/>
          </a:p>
          <a:p>
            <a:pPr lvl="1"/>
            <a:r>
              <a:rPr lang="en-US" dirty="0" smtClean="0"/>
              <a:t>Cross </a:t>
            </a:r>
            <a:r>
              <a:rPr lang="en-US" dirty="0"/>
              <a:t>Site Request Forgery (CSRF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Using </a:t>
            </a:r>
            <a:r>
              <a:rPr lang="en-US" dirty="0"/>
              <a:t>Components with Known </a:t>
            </a:r>
            <a:r>
              <a:rPr lang="en-US" dirty="0" smtClean="0"/>
              <a:t>Vulnerabilities</a:t>
            </a:r>
          </a:p>
          <a:p>
            <a:pPr lvl="1"/>
            <a:r>
              <a:rPr lang="en-US" dirty="0" smtClean="0"/>
              <a:t>Unvalidated </a:t>
            </a:r>
            <a:r>
              <a:rPr lang="en-US" dirty="0"/>
              <a:t>Redirects and Forwards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920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Acunetix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50" y="1852503"/>
            <a:ext cx="7989100" cy="389829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2825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544"/>
            <a:ext cx="8229600" cy="944562"/>
          </a:xfrm>
        </p:spPr>
        <p:txBody>
          <a:bodyPr/>
          <a:lstStyle/>
          <a:p>
            <a:r>
              <a:rPr lang="en-US" dirty="0"/>
              <a:t>Scanning (cont.)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2143075"/>
            <a:ext cx="8699742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517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(cont.)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371600"/>
            <a:ext cx="8269199" cy="40386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42524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(cont.)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4" y="1220788"/>
            <a:ext cx="8028271" cy="452596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98094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CMS (Content Management Servers)</a:t>
            </a:r>
          </a:p>
          <a:p>
            <a:pPr lvl="1"/>
            <a:r>
              <a:rPr lang="en-US" dirty="0" smtClean="0"/>
              <a:t>Popular ones are:</a:t>
            </a:r>
          </a:p>
          <a:p>
            <a:pPr lvl="2"/>
            <a:r>
              <a:rPr lang="en-US" dirty="0" smtClean="0"/>
              <a:t>Drupal</a:t>
            </a:r>
          </a:p>
          <a:p>
            <a:pPr lvl="2"/>
            <a:r>
              <a:rPr lang="en-US" dirty="0" smtClean="0"/>
              <a:t>WordPress</a:t>
            </a:r>
          </a:p>
          <a:p>
            <a:pPr lvl="2"/>
            <a:r>
              <a:rPr lang="en-US" dirty="0" smtClean="0"/>
              <a:t>Joomla</a:t>
            </a:r>
          </a:p>
          <a:p>
            <a:pPr lvl="1"/>
            <a:r>
              <a:rPr lang="en-US" dirty="0" smtClean="0"/>
              <a:t>Platforms rich in features and vulnerabilities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Some of the vulnerabilities are:</a:t>
            </a:r>
          </a:p>
          <a:p>
            <a:pPr lvl="2"/>
            <a:r>
              <a:rPr lang="en-US" dirty="0" smtClean="0"/>
              <a:t>SQL Injection </a:t>
            </a:r>
          </a:p>
          <a:p>
            <a:pPr lvl="2"/>
            <a:r>
              <a:rPr lang="en-US" dirty="0" smtClean="0"/>
              <a:t>Default and weak passwords</a:t>
            </a:r>
          </a:p>
          <a:p>
            <a:pPr lvl="2"/>
            <a:r>
              <a:rPr lang="en-US" dirty="0" smtClean="0"/>
              <a:t>Errors reveal sensitive information</a:t>
            </a:r>
          </a:p>
          <a:p>
            <a:pPr lvl="2"/>
            <a:r>
              <a:rPr lang="en-US" dirty="0" smtClean="0"/>
              <a:t>By default Directory listing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16031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Attackers maintain a dictionary of vulnerabilities and corresponding exploits.</a:t>
            </a:r>
          </a:p>
          <a:p>
            <a:r>
              <a:rPr lang="en-US" dirty="0" smtClean="0"/>
              <a:t>For example, if they find an application and its version running on a port. They know whether this version of the application is vulnerable or not. They use their dictionary to verify it. </a:t>
            </a:r>
          </a:p>
          <a:p>
            <a:r>
              <a:rPr lang="en-US" dirty="0" smtClean="0"/>
              <a:t>Now we understand how to exploit the vulnerabilities.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76345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Ethical Hacking Methodology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79120" y="1549400"/>
          <a:ext cx="7467600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0247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these are the vulnerabilities we found in the system:</a:t>
            </a:r>
          </a:p>
          <a:p>
            <a:pPr lvl="1"/>
            <a:r>
              <a:rPr lang="en-US" dirty="0" smtClean="0"/>
              <a:t>SQL Injection - </a:t>
            </a:r>
            <a:r>
              <a:rPr lang="en-US" b="1" dirty="0" smtClean="0"/>
              <a:t>SQLMap, SQLNinja etc.</a:t>
            </a:r>
          </a:p>
          <a:p>
            <a:pPr lvl="1"/>
            <a:r>
              <a:rPr lang="en-US" dirty="0" smtClean="0"/>
              <a:t>Buffer Overflow</a:t>
            </a:r>
          </a:p>
          <a:p>
            <a:r>
              <a:rPr lang="en-US" dirty="0" smtClean="0"/>
              <a:t>Now we will see how we hack into the system by exploiting these weaknesses.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794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625" y="990600"/>
            <a:ext cx="9128125" cy="220027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rgbClr val="990000"/>
                </a:solidFill>
                <a:latin typeface="Arial"/>
                <a:ea typeface="+mj-ea"/>
                <a:cs typeface="Arial"/>
              </a:rPr>
              <a:t>INF526: </a:t>
            </a:r>
            <a:br>
              <a:rPr lang="en-US" sz="3200" b="1" dirty="0" smtClean="0">
                <a:solidFill>
                  <a:srgbClr val="990000"/>
                </a:solidFill>
                <a:latin typeface="Arial"/>
                <a:ea typeface="+mj-ea"/>
                <a:cs typeface="Arial"/>
              </a:rPr>
            </a:br>
            <a:r>
              <a:rPr lang="en-US" sz="3200" b="1" dirty="0" smtClean="0">
                <a:solidFill>
                  <a:srgbClr val="990000"/>
                </a:solidFill>
                <a:latin typeface="Arial"/>
                <a:ea typeface="+mj-ea"/>
                <a:cs typeface="Arial"/>
              </a:rPr>
              <a:t>Secure Systems Administration</a:t>
            </a:r>
            <a:endParaRPr lang="en-US" sz="3200" b="1" dirty="0">
              <a:solidFill>
                <a:srgbClr val="990000"/>
              </a:solidFill>
              <a:latin typeface="Arial"/>
              <a:ea typeface="+mj-ea"/>
              <a:cs typeface="Arial"/>
            </a:endParaRPr>
          </a:p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sz="4400" dirty="0">
                <a:solidFill>
                  <a:srgbClr val="990000"/>
                </a:solidFill>
                <a:latin typeface="Arial"/>
                <a:ea typeface="+mj-ea"/>
                <a:cs typeface="Arial"/>
              </a:rPr>
              <a:t/>
            </a:r>
            <a:br>
              <a:rPr lang="en-US" sz="4400" dirty="0">
                <a:solidFill>
                  <a:srgbClr val="990000"/>
                </a:solidFill>
                <a:latin typeface="Arial"/>
                <a:ea typeface="+mj-ea"/>
                <a:cs typeface="Arial"/>
              </a:rPr>
            </a:br>
            <a:r>
              <a:rPr lang="en-US" sz="2750" dirty="0" smtClean="0">
                <a:solidFill>
                  <a:srgbClr val="990000"/>
                </a:solidFill>
                <a:latin typeface="Arial"/>
                <a:ea typeface="+mj-ea"/>
                <a:cs typeface="Arial"/>
              </a:rPr>
              <a:t>Penetration Tools</a:t>
            </a:r>
            <a:endParaRPr lang="en-US" sz="2750" dirty="0">
              <a:solidFill>
                <a:srgbClr val="99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12700" y="3594100"/>
            <a:ext cx="9129713" cy="11303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457200" eaLnBrk="1" fontAlgn="auto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400" b="1" i="1" dirty="0" smtClean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Yatin Wadhawan (Teaching Assistant)</a:t>
            </a:r>
          </a:p>
          <a:p>
            <a:pPr algn="ctr" defTabSz="457200" eaLnBrk="1" fontAlgn="auto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400" b="1" i="1" dirty="0" smtClean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Prof. Clifford Neuman</a:t>
            </a:r>
            <a:endParaRPr lang="en-US" sz="2400" b="1" i="1" dirty="0">
              <a:solidFill>
                <a:schemeClr val="bg2">
                  <a:lumMod val="1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7315200" y="4876800"/>
            <a:ext cx="1600200" cy="7386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400" b="1" dirty="0">
                <a:latin typeface="Calibri" panose="020F0502020204030204" pitchFamily="34" charset="0"/>
              </a:rPr>
              <a:t>Lecture </a:t>
            </a:r>
            <a:r>
              <a:rPr lang="en-US" altLang="en-US" sz="1400" b="1" dirty="0" smtClean="0">
                <a:latin typeface="Calibri" panose="020F0502020204030204" pitchFamily="34" charset="0"/>
              </a:rPr>
              <a:t>5</a:t>
            </a:r>
            <a:endParaRPr lang="en-US" altLang="en-US" sz="1400" b="1" dirty="0">
              <a:latin typeface="Calibri" panose="020F0502020204030204" pitchFamily="34" charset="0"/>
            </a:endParaRPr>
          </a:p>
          <a:p>
            <a:pPr eaLnBrk="1" hangingPunct="1"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17 June 2016</a:t>
            </a:r>
            <a:endParaRPr lang="en-US" altLang="en-US" sz="1400" dirty="0">
              <a:latin typeface="Calibri" panose="020F0502020204030204" pitchFamily="34" charset="0"/>
            </a:endParaRPr>
          </a:p>
          <a:p>
            <a:pPr eaLnBrk="1" hangingPunct="1"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OHE100C</a:t>
            </a:r>
            <a:endParaRPr lang="en-US" alt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654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(cont.)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609600" y="1371600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71600" y="1330721"/>
            <a:ext cx="6533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How to plan step-by-step to hack a server?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1401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 smtClean="0"/>
              <a:t>Exploiting SQL Injection</a:t>
            </a:r>
          </a:p>
          <a:p>
            <a:pPr lvl="1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Idea of exploiting SQL injection is to get access to the data and find out what is the admin username and password on the website.</a:t>
            </a:r>
          </a:p>
          <a:p>
            <a:pPr lvl="1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Once we know this, we can login and upload our shell on the server through which we can escalate our privileges.</a:t>
            </a:r>
          </a:p>
          <a:p>
            <a:pPr lvl="1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In vulnerability scanning phase, we have identified SQL injection vulnerability in a server. Now we exploit that vulnerability manually and using a automated tool SQL Map.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51548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OWASP Web Goat SQL Injection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2184400"/>
            <a:ext cx="8343900" cy="2489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6132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OWASP Web </a:t>
            </a:r>
            <a:r>
              <a:rPr lang="en-US" dirty="0"/>
              <a:t>Goat SQL </a:t>
            </a:r>
            <a:r>
              <a:rPr lang="en-US" dirty="0" smtClean="0"/>
              <a:t>Injection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44" y="1981200"/>
            <a:ext cx="8229600" cy="3302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2774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OWASP Web Goat SQL Injection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97158"/>
            <a:ext cx="4718667" cy="442722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2090651" y="2743200"/>
            <a:ext cx="2895600" cy="3048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1828800" y="5181600"/>
            <a:ext cx="5105400" cy="3810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2800" y="518160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Admin 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11380" y="2730565"/>
            <a:ext cx="77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Query</a:t>
            </a:r>
            <a:endParaRPr lang="en-US" b="1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7755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2" y="3733800"/>
            <a:ext cx="9107978" cy="16002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20680"/>
            <a:ext cx="8229600" cy="1217720"/>
          </a:xfrm>
        </p:spPr>
        <p:txBody>
          <a:bodyPr/>
          <a:lstStyle/>
          <a:p>
            <a:r>
              <a:rPr lang="en-US" dirty="0" smtClean="0"/>
              <a:t>Identify the SQL Injection by changing the URL parameter.</a:t>
            </a:r>
          </a:p>
          <a:p>
            <a:r>
              <a:rPr lang="en-US" dirty="0" smtClean="0"/>
              <a:t>Type: </a:t>
            </a:r>
            <a:r>
              <a:rPr lang="en-US" dirty="0" err="1" smtClean="0"/>
              <a:t>inurl</a:t>
            </a:r>
            <a:r>
              <a:rPr lang="en-US" dirty="0" smtClean="0"/>
              <a:t> .</a:t>
            </a:r>
            <a:r>
              <a:rPr lang="en-US" dirty="0" err="1" smtClean="0"/>
              <a:t>php?id</a:t>
            </a:r>
            <a:r>
              <a:rPr lang="en-US" dirty="0" smtClean="0"/>
              <a:t>= </a:t>
            </a:r>
          </a:p>
          <a:p>
            <a:r>
              <a:rPr lang="en-US" dirty="0" smtClean="0"/>
              <a:t>Change the id value. For instance, if id=10, change it to id=10!. See the example below.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22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perform SQL Injection</a:t>
            </a:r>
          </a:p>
          <a:p>
            <a:pPr lvl="1"/>
            <a:r>
              <a:rPr lang="en-US" dirty="0" smtClean="0"/>
              <a:t>Find vulnerable link (Vulnerability scanning)</a:t>
            </a:r>
          </a:p>
          <a:p>
            <a:pPr lvl="1"/>
            <a:r>
              <a:rPr lang="en-US" dirty="0" smtClean="0"/>
              <a:t>Find the databases on the vulnerable website</a:t>
            </a:r>
          </a:p>
          <a:p>
            <a:pPr lvl="1"/>
            <a:r>
              <a:rPr lang="en-US" dirty="0" smtClean="0"/>
              <a:t>Find the relevant tables containing username and passwords</a:t>
            </a:r>
          </a:p>
          <a:p>
            <a:pPr lvl="1"/>
            <a:r>
              <a:rPr lang="en-US" dirty="0" smtClean="0"/>
              <a:t>Get columns of the table</a:t>
            </a:r>
          </a:p>
          <a:p>
            <a:pPr lvl="1"/>
            <a:r>
              <a:rPr lang="en-US" dirty="0" smtClean="0"/>
              <a:t>Get data from the table</a:t>
            </a:r>
          </a:p>
          <a:p>
            <a:r>
              <a:rPr lang="en-US" dirty="0" smtClean="0"/>
              <a:t>SQLMap performs all such actions automatically. You need to provide vulnerable link to it. </a:t>
            </a:r>
          </a:p>
          <a:p>
            <a:r>
              <a:rPr lang="en-US" dirty="0" smtClean="0"/>
              <a:t>You can also run it as commands on cmd.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2009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SQL MAP Commands</a:t>
            </a:r>
            <a:endParaRPr lang="en-US" sz="2000" dirty="0"/>
          </a:p>
          <a:p>
            <a:pPr lvl="1"/>
            <a:r>
              <a:rPr lang="en-US" sz="2000" b="1" dirty="0"/>
              <a:t>Check if link is vulnerable to SQL Injection</a:t>
            </a:r>
          </a:p>
          <a:p>
            <a:pPr marL="457200" lvl="1" indent="0">
              <a:buNone/>
            </a:pPr>
            <a:r>
              <a:rPr lang="en-US" sz="1800" dirty="0" smtClean="0"/>
              <a:t>python </a:t>
            </a:r>
            <a:r>
              <a:rPr lang="en-US" sz="1800" dirty="0" err="1"/>
              <a:t>sqlmap.py</a:t>
            </a:r>
            <a:r>
              <a:rPr lang="en-US" sz="1800" dirty="0"/>
              <a:t> -u </a:t>
            </a:r>
            <a:r>
              <a:rPr lang="en-US" sz="1800" dirty="0" smtClean="0">
                <a:hlinkClick r:id="rId3"/>
              </a:rPr>
              <a:t>http</a:t>
            </a:r>
            <a:r>
              <a:rPr lang="en-US" sz="1800" dirty="0">
                <a:hlinkClick r:id="rId3"/>
              </a:rPr>
              <a:t>://</a:t>
            </a:r>
            <a:r>
              <a:rPr lang="en-US" sz="1800" dirty="0" smtClean="0">
                <a:hlinkClick r:id="rId3"/>
              </a:rPr>
              <a:t>www.example.com/authors.php?id=100</a:t>
            </a:r>
            <a:endParaRPr lang="en-US" sz="1800" dirty="0" smtClean="0"/>
          </a:p>
          <a:p>
            <a:pPr lvl="1"/>
            <a:r>
              <a:rPr lang="en-US" sz="2000" b="1" dirty="0" smtClean="0"/>
              <a:t>Discover Databases</a:t>
            </a:r>
          </a:p>
          <a:p>
            <a:pPr marL="457200" lvl="1" indent="0">
              <a:buNone/>
            </a:pPr>
            <a:r>
              <a:rPr lang="en-US" sz="1800" dirty="0" smtClean="0"/>
              <a:t>python </a:t>
            </a:r>
            <a:r>
              <a:rPr lang="en-US" sz="1800" dirty="0" err="1"/>
              <a:t>sqlmap.py</a:t>
            </a:r>
            <a:r>
              <a:rPr lang="en-US" sz="1800" dirty="0"/>
              <a:t> -u </a:t>
            </a:r>
            <a:r>
              <a:rPr lang="en-US" sz="1800" dirty="0" smtClean="0">
                <a:hlinkClick r:id="rId3"/>
              </a:rPr>
              <a:t>http://</a:t>
            </a:r>
            <a:r>
              <a:rPr lang="en-US" sz="1800" dirty="0">
                <a:hlinkClick r:id="rId3"/>
              </a:rPr>
              <a:t> www.example.com/authors.php?id=100 </a:t>
            </a:r>
            <a:r>
              <a:rPr lang="en-US" sz="1800" dirty="0" smtClean="0"/>
              <a:t>--</a:t>
            </a:r>
            <a:r>
              <a:rPr lang="en-US" sz="1800" dirty="0" err="1" smtClean="0"/>
              <a:t>dbs</a:t>
            </a:r>
            <a:endParaRPr lang="en-US" sz="1800" dirty="0"/>
          </a:p>
          <a:p>
            <a:pPr lvl="1"/>
            <a:r>
              <a:rPr lang="en-US" sz="2000" b="1" dirty="0" smtClean="0"/>
              <a:t>Find Tables of a particular database</a:t>
            </a:r>
          </a:p>
          <a:p>
            <a:pPr marL="457200" lvl="1" indent="0">
              <a:buNone/>
            </a:pPr>
            <a:r>
              <a:rPr lang="en-US" sz="1800" dirty="0" smtClean="0"/>
              <a:t>python </a:t>
            </a:r>
            <a:r>
              <a:rPr lang="en-US" sz="1800" dirty="0" err="1" smtClean="0"/>
              <a:t>sqlmap.py</a:t>
            </a:r>
            <a:r>
              <a:rPr lang="en-US" sz="1800" dirty="0" smtClean="0"/>
              <a:t> -u </a:t>
            </a:r>
            <a:r>
              <a:rPr lang="en-US" sz="1800" dirty="0" smtClean="0">
                <a:hlinkClick r:id="rId3"/>
              </a:rPr>
              <a:t>http://</a:t>
            </a:r>
            <a:r>
              <a:rPr lang="en-US" sz="1800" dirty="0">
                <a:hlinkClick r:id="rId3"/>
              </a:rPr>
              <a:t> www.example.com/authors.php?id=100 </a:t>
            </a:r>
            <a:r>
              <a:rPr lang="en-US" sz="1800" dirty="0" smtClean="0"/>
              <a:t>--tables -D </a:t>
            </a:r>
            <a:r>
              <a:rPr lang="en-US" sz="1800" dirty="0" err="1" smtClean="0"/>
              <a:t>databasename</a:t>
            </a:r>
            <a:endParaRPr lang="en-US" sz="1800" dirty="0" smtClean="0"/>
          </a:p>
          <a:p>
            <a:pPr lvl="1"/>
            <a:r>
              <a:rPr lang="en-US" sz="2000" b="1" dirty="0" smtClean="0"/>
              <a:t>Find the columns</a:t>
            </a:r>
          </a:p>
          <a:p>
            <a:pPr marL="457200" lvl="1" indent="0">
              <a:buNone/>
            </a:pPr>
            <a:r>
              <a:rPr lang="en-US" sz="1800" dirty="0" smtClean="0"/>
              <a:t>python </a:t>
            </a:r>
            <a:r>
              <a:rPr lang="en-US" sz="1800" dirty="0" err="1"/>
              <a:t>sqlmap.py</a:t>
            </a:r>
            <a:r>
              <a:rPr lang="en-US" sz="1800" dirty="0"/>
              <a:t> -u </a:t>
            </a:r>
            <a:r>
              <a:rPr lang="en-US" sz="1800" dirty="0">
                <a:hlinkClick r:id="rId3"/>
              </a:rPr>
              <a:t>http</a:t>
            </a:r>
            <a:r>
              <a:rPr lang="en-US" sz="1800" dirty="0" smtClean="0">
                <a:hlinkClick r:id="rId3"/>
              </a:rPr>
              <a:t>://</a:t>
            </a:r>
            <a:r>
              <a:rPr lang="en-US" sz="1800" dirty="0">
                <a:hlinkClick r:id="rId3"/>
              </a:rPr>
              <a:t> www.example.com/authors.php?id=100 </a:t>
            </a:r>
            <a:r>
              <a:rPr lang="en-US" sz="1800" dirty="0" smtClean="0"/>
              <a:t>--</a:t>
            </a:r>
            <a:r>
              <a:rPr lang="en-US" sz="1800" dirty="0"/>
              <a:t>columns -D </a:t>
            </a:r>
            <a:r>
              <a:rPr lang="en-US" sz="1800" dirty="0" err="1"/>
              <a:t>databasename</a:t>
            </a:r>
            <a:r>
              <a:rPr lang="en-US" sz="1800" dirty="0"/>
              <a:t> </a:t>
            </a:r>
            <a:r>
              <a:rPr lang="en-US" sz="1800" dirty="0" smtClean="0"/>
              <a:t>-</a:t>
            </a:r>
            <a:r>
              <a:rPr lang="en-US" sz="1800" dirty="0"/>
              <a:t>T users</a:t>
            </a:r>
          </a:p>
          <a:p>
            <a:pPr lvl="1"/>
            <a:r>
              <a:rPr lang="en-US" sz="2000" b="1" dirty="0" smtClean="0"/>
              <a:t>Get data from the table</a:t>
            </a:r>
          </a:p>
          <a:p>
            <a:pPr marL="457200" lvl="1" indent="0">
              <a:buNone/>
            </a:pPr>
            <a:r>
              <a:rPr lang="en-US" sz="1800" dirty="0" smtClean="0"/>
              <a:t>python </a:t>
            </a:r>
            <a:r>
              <a:rPr lang="en-US" sz="1800" dirty="0" err="1"/>
              <a:t>sqlmap.py</a:t>
            </a:r>
            <a:r>
              <a:rPr lang="en-US" sz="1800" dirty="0"/>
              <a:t> -u </a:t>
            </a:r>
            <a:r>
              <a:rPr lang="en-US" sz="1800" dirty="0">
                <a:hlinkClick r:id="rId3"/>
              </a:rPr>
              <a:t>http</a:t>
            </a:r>
            <a:r>
              <a:rPr lang="en-US" sz="1800" dirty="0" smtClean="0">
                <a:hlinkClick r:id="rId3"/>
              </a:rPr>
              <a:t>://</a:t>
            </a:r>
            <a:r>
              <a:rPr lang="en-US" sz="1800" dirty="0">
                <a:hlinkClick r:id="rId3"/>
              </a:rPr>
              <a:t> www.example.com/authors.php?id=100 </a:t>
            </a:r>
            <a:r>
              <a:rPr lang="en-US" sz="1800" dirty="0" smtClean="0"/>
              <a:t>--</a:t>
            </a:r>
            <a:r>
              <a:rPr lang="en-US" sz="1800" dirty="0"/>
              <a:t>dump -D </a:t>
            </a:r>
            <a:r>
              <a:rPr lang="en-US" sz="1800" dirty="0" err="1"/>
              <a:t>databasename</a:t>
            </a:r>
            <a:r>
              <a:rPr lang="en-US" sz="1800" dirty="0"/>
              <a:t> </a:t>
            </a:r>
            <a:r>
              <a:rPr lang="en-US" sz="1800" dirty="0" smtClean="0"/>
              <a:t>-</a:t>
            </a:r>
            <a:r>
              <a:rPr lang="en-US" sz="1800" dirty="0"/>
              <a:t>T users</a:t>
            </a:r>
            <a:endParaRPr lang="en-US" sz="1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3606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Modify the Request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uppose after </a:t>
            </a:r>
            <a:r>
              <a:rPr lang="en-US" dirty="0"/>
              <a:t>e</a:t>
            </a:r>
            <a:r>
              <a:rPr lang="en-US" dirty="0" smtClean="0"/>
              <a:t>xploiting SQL Injection we have the admin username and password. </a:t>
            </a:r>
          </a:p>
          <a:p>
            <a:pPr lvl="1"/>
            <a:r>
              <a:rPr lang="en-US" dirty="0" smtClean="0"/>
              <a:t>We need to login and upload our shell. </a:t>
            </a:r>
          </a:p>
          <a:p>
            <a:pPr lvl="1"/>
            <a:r>
              <a:rPr lang="en-US" dirty="0" err="1" smtClean="0"/>
              <a:t>Waf</a:t>
            </a:r>
            <a:r>
              <a:rPr lang="en-US" dirty="0" smtClean="0"/>
              <a:t> performs sanitizing that which type of file is being uploaded on the server. So, we need to by-pass the </a:t>
            </a:r>
            <a:r>
              <a:rPr lang="en-US" dirty="0" err="1" smtClean="0"/>
              <a:t>waf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can use Tamper/Scapy to perform this task.</a:t>
            </a:r>
          </a:p>
          <a:p>
            <a:pPr lvl="1"/>
            <a:r>
              <a:rPr lang="en-US" dirty="0" smtClean="0"/>
              <a:t>We can change the format of the shell while uploading and use Tamper browser plug-in to capture the http request to change the file extension to original before it is sent to the server.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8511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Source: </a:t>
            </a:r>
            <a:r>
              <a:rPr lang="en-US" sz="1800" dirty="0" smtClean="0">
                <a:hlinkClick r:id="rId2"/>
              </a:rPr>
              <a:t>http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anonsquad.blogspot.com/2014/02/tutorial-shell-uploading-guide.html</a:t>
            </a:r>
            <a:endParaRPr lang="en-US" sz="1800" dirty="0" smtClean="0"/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46" y="1920821"/>
            <a:ext cx="5877907" cy="371797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05969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625" y="990600"/>
            <a:ext cx="9128125" cy="220027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rgbClr val="990000"/>
                </a:solidFill>
                <a:latin typeface="Arial"/>
                <a:ea typeface="+mj-ea"/>
                <a:cs typeface="Arial"/>
              </a:rPr>
              <a:t>INF526: </a:t>
            </a:r>
            <a:br>
              <a:rPr lang="en-US" sz="3200" b="1" dirty="0" smtClean="0">
                <a:solidFill>
                  <a:srgbClr val="990000"/>
                </a:solidFill>
                <a:latin typeface="Arial"/>
                <a:ea typeface="+mj-ea"/>
                <a:cs typeface="Arial"/>
              </a:rPr>
            </a:br>
            <a:r>
              <a:rPr lang="en-US" sz="3200" b="1" dirty="0" smtClean="0">
                <a:solidFill>
                  <a:srgbClr val="990000"/>
                </a:solidFill>
                <a:latin typeface="Arial"/>
                <a:ea typeface="+mj-ea"/>
                <a:cs typeface="Arial"/>
              </a:rPr>
              <a:t>Secure Systems Administration</a:t>
            </a:r>
            <a:endParaRPr lang="en-US" sz="3200" b="1" dirty="0">
              <a:solidFill>
                <a:srgbClr val="990000"/>
              </a:solidFill>
              <a:latin typeface="Arial"/>
              <a:ea typeface="+mj-ea"/>
              <a:cs typeface="Arial"/>
            </a:endParaRPr>
          </a:p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sz="4400" dirty="0">
                <a:solidFill>
                  <a:srgbClr val="990000"/>
                </a:solidFill>
                <a:latin typeface="Arial"/>
                <a:ea typeface="+mj-ea"/>
                <a:cs typeface="Arial"/>
              </a:rPr>
              <a:t/>
            </a:r>
            <a:br>
              <a:rPr lang="en-US" sz="4400" dirty="0">
                <a:solidFill>
                  <a:srgbClr val="990000"/>
                </a:solidFill>
                <a:latin typeface="Arial"/>
                <a:ea typeface="+mj-ea"/>
                <a:cs typeface="Arial"/>
              </a:rPr>
            </a:br>
            <a:r>
              <a:rPr lang="en-US" sz="2750" dirty="0" smtClean="0">
                <a:solidFill>
                  <a:srgbClr val="990000"/>
                </a:solidFill>
                <a:latin typeface="Arial"/>
                <a:ea typeface="+mj-ea"/>
                <a:cs typeface="Arial"/>
              </a:rPr>
              <a:t>Penetration Tools</a:t>
            </a:r>
            <a:endParaRPr lang="en-US" sz="2750" dirty="0">
              <a:solidFill>
                <a:srgbClr val="99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12700" y="3594100"/>
            <a:ext cx="9129713" cy="11303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457200" eaLnBrk="1" fontAlgn="auto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400" b="1" i="1" dirty="0" smtClean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Yatin </a:t>
            </a:r>
            <a:r>
              <a:rPr lang="en-US" sz="2400" b="1" i="1" dirty="0" err="1" smtClean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Wadhawan</a:t>
            </a:r>
            <a:r>
              <a:rPr lang="en-US" sz="2400" b="1" i="1" dirty="0" smtClean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 (Ph.D. candidate)</a:t>
            </a:r>
          </a:p>
          <a:p>
            <a:pPr algn="ctr" defTabSz="457200" eaLnBrk="1" fontAlgn="auto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400" b="1" i="1" dirty="0" smtClean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Prof. Clifford Neuman</a:t>
            </a:r>
            <a:endParaRPr lang="en-US" sz="2400" b="1" i="1" dirty="0">
              <a:solidFill>
                <a:schemeClr val="bg2">
                  <a:lumMod val="10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8736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Back connect</a:t>
            </a:r>
          </a:p>
          <a:p>
            <a:pPr lvl="1"/>
            <a:r>
              <a:rPr lang="en-US" dirty="0" smtClean="0"/>
              <a:t>Once shell is uploaded, we need to back connect the server so that we can access all the functionality of the uploaded shell and perform privilege escalation attacks. </a:t>
            </a:r>
          </a:p>
          <a:p>
            <a:pPr lvl="1"/>
            <a:r>
              <a:rPr lang="en-US" dirty="0" smtClean="0"/>
              <a:t>For back connect you need to specify the IP address of your computer and Port on which you want to connect on the shell.</a:t>
            </a:r>
          </a:p>
          <a:p>
            <a:pPr lvl="1"/>
            <a:r>
              <a:rPr lang="en-US" dirty="0" smtClean="0"/>
              <a:t>You have to shutdown your firewall and router should be configured for the port forwarding feature. </a:t>
            </a:r>
          </a:p>
          <a:p>
            <a:pPr lvl="1"/>
            <a:r>
              <a:rPr lang="en-US" b="1" dirty="0" smtClean="0"/>
              <a:t>Command for listening: </a:t>
            </a:r>
            <a:r>
              <a:rPr lang="en-US" dirty="0" err="1" smtClean="0"/>
              <a:t>nc</a:t>
            </a:r>
            <a:r>
              <a:rPr lang="en-US" dirty="0" smtClean="0"/>
              <a:t> -v ipaddress port</a:t>
            </a:r>
            <a:endParaRPr lang="en-US" b="1" dirty="0"/>
          </a:p>
          <a:p>
            <a:pPr lvl="1"/>
            <a:r>
              <a:rPr lang="en-US" dirty="0" smtClean="0"/>
              <a:t>Start </a:t>
            </a:r>
            <a:r>
              <a:rPr lang="en-US" dirty="0"/>
              <a:t>listening for the connection on the port specified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12145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Server Rooting</a:t>
            </a:r>
          </a:p>
          <a:p>
            <a:pPr lvl="1"/>
            <a:r>
              <a:rPr lang="en-US" dirty="0" smtClean="0"/>
              <a:t>If connect is successful, you should be able to run </a:t>
            </a:r>
            <a:r>
              <a:rPr lang="en-US" dirty="0" err="1" smtClean="0"/>
              <a:t>unix</a:t>
            </a:r>
            <a:r>
              <a:rPr lang="en-US" dirty="0" smtClean="0"/>
              <a:t> commands such as:</a:t>
            </a:r>
          </a:p>
          <a:p>
            <a:pPr lvl="2"/>
            <a:r>
              <a:rPr lang="en-US" dirty="0" smtClean="0"/>
              <a:t>ls</a:t>
            </a:r>
          </a:p>
          <a:p>
            <a:pPr lvl="2"/>
            <a:r>
              <a:rPr lang="en-US" dirty="0" err="1"/>
              <a:t>u</a:t>
            </a:r>
            <a:r>
              <a:rPr lang="en-US" dirty="0" err="1" smtClean="0"/>
              <a:t>name</a:t>
            </a:r>
            <a:r>
              <a:rPr lang="en-US" dirty="0" smtClean="0"/>
              <a:t> –a</a:t>
            </a:r>
          </a:p>
          <a:p>
            <a:pPr lvl="2"/>
            <a:r>
              <a:rPr lang="en-US" dirty="0" err="1" smtClean="0"/>
              <a:t>whoami</a:t>
            </a:r>
            <a:endParaRPr lang="en-US" dirty="0"/>
          </a:p>
          <a:p>
            <a:pPr lvl="1"/>
            <a:r>
              <a:rPr lang="en-US" dirty="0" smtClean="0"/>
              <a:t>Download the specific exploit on the server using </a:t>
            </a:r>
            <a:r>
              <a:rPr lang="en-US" dirty="0" err="1" smtClean="0"/>
              <a:t>wget</a:t>
            </a:r>
            <a:r>
              <a:rPr lang="en-US" dirty="0" smtClean="0"/>
              <a:t> command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/>
              <a:t>chmod</a:t>
            </a:r>
            <a:r>
              <a:rPr lang="en-US" dirty="0"/>
              <a:t> 777 </a:t>
            </a:r>
            <a:r>
              <a:rPr lang="en-US" dirty="0" smtClean="0"/>
              <a:t>exploit for the full permission</a:t>
            </a:r>
          </a:p>
          <a:p>
            <a:pPr lvl="1"/>
            <a:r>
              <a:rPr lang="en-US" dirty="0" smtClean="0"/>
              <a:t>Execute exploit.</a:t>
            </a:r>
          </a:p>
          <a:p>
            <a:pPr lvl="1"/>
            <a:r>
              <a:rPr lang="en-US" dirty="0" smtClean="0"/>
              <a:t>If successful, </a:t>
            </a:r>
            <a:r>
              <a:rPr lang="en-US" dirty="0" err="1" smtClean="0"/>
              <a:t>whoami</a:t>
            </a:r>
            <a:r>
              <a:rPr lang="en-US" dirty="0" smtClean="0"/>
              <a:t> should say root.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01722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Buffer Overflow (BO)</a:t>
            </a:r>
          </a:p>
          <a:p>
            <a:pPr lvl="1"/>
            <a:r>
              <a:rPr lang="en-US" dirty="0" smtClean="0"/>
              <a:t>It is a vulnerability </a:t>
            </a:r>
            <a:r>
              <a:rPr lang="en-US" dirty="0"/>
              <a:t>where a </a:t>
            </a:r>
            <a:r>
              <a:rPr lang="en-US" dirty="0" smtClean="0"/>
              <a:t>software, </a:t>
            </a:r>
            <a:r>
              <a:rPr lang="en-US" dirty="0"/>
              <a:t>while writing data to a buffer, overruns </a:t>
            </a:r>
            <a:r>
              <a:rPr lang="en-US" dirty="0" smtClean="0"/>
              <a:t>the buffer's</a:t>
            </a:r>
            <a:r>
              <a:rPr lang="en-US" dirty="0"/>
              <a:t> boundary and overwrites adjacent memory locations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Overwriting </a:t>
            </a:r>
            <a:r>
              <a:rPr lang="en-US" dirty="0"/>
              <a:t>values of the IP (Instruction Pointer), BP (Base Pointer) and other registers causes exceptions, segmentation </a:t>
            </a:r>
            <a:r>
              <a:rPr lang="en-US" dirty="0" smtClean="0"/>
              <a:t>faults</a:t>
            </a:r>
            <a:r>
              <a:rPr lang="en-US" dirty="0"/>
              <a:t> </a:t>
            </a:r>
            <a:r>
              <a:rPr lang="en-US" dirty="0" smtClean="0"/>
              <a:t>etc.</a:t>
            </a:r>
          </a:p>
          <a:p>
            <a:pPr lvl="1"/>
            <a:r>
              <a:rPr lang="en-US" dirty="0" smtClean="0"/>
              <a:t>Consists of overflowing the heap or stack depending on the code that developer has written.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999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(cont.)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Understanding Stack 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b="1" dirty="0" smtClean="0"/>
          </a:p>
          <a:p>
            <a:r>
              <a:rPr lang="en-US" sz="1400" b="1" dirty="0" smtClean="0"/>
              <a:t>Source: Slide of CSCI 402 Operating System: Basic Concepts (Prof. Cheng)</a:t>
            </a:r>
          </a:p>
          <a:p>
            <a:endParaRPr lang="en-US" b="1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981200"/>
            <a:ext cx="4914900" cy="321494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97194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(cont.)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3276600"/>
            <a:ext cx="7903029" cy="2201109"/>
          </a:xfrm>
        </p:spPr>
      </p:pic>
      <p:sp>
        <p:nvSpPr>
          <p:cNvPr id="8" name="Frame 7"/>
          <p:cNvSpPr/>
          <p:nvPr/>
        </p:nvSpPr>
        <p:spPr>
          <a:xfrm>
            <a:off x="799868" y="4896735"/>
            <a:ext cx="7162800" cy="4572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063" y="1284691"/>
            <a:ext cx="5409737" cy="2068109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>
          <a:xfrm>
            <a:off x="1828800" y="2285999"/>
            <a:ext cx="2552468" cy="228601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71847" y="5473869"/>
            <a:ext cx="7162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US" sz="1600" dirty="0"/>
              <a:t>Source: </a:t>
            </a:r>
            <a:r>
              <a:rPr lang="en-US" sz="1600" dirty="0">
                <a:hlinkClick r:id="rId5"/>
              </a:rPr>
              <a:t>https://www.owasp.org/index.php/Buffer_overflow_attack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5900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Exploit the BO Vulnerability (CIJ)</a:t>
            </a:r>
          </a:p>
          <a:p>
            <a:pPr lvl="1"/>
            <a:r>
              <a:rPr lang="en-US" b="1" dirty="0" smtClean="0"/>
              <a:t>C</a:t>
            </a:r>
            <a:r>
              <a:rPr lang="en-US" dirty="0" smtClean="0"/>
              <a:t>rash the program by exploiting Buffer overflow.</a:t>
            </a:r>
          </a:p>
          <a:p>
            <a:pPr lvl="1"/>
            <a:r>
              <a:rPr lang="en-US" b="1" dirty="0" smtClean="0"/>
              <a:t>I</a:t>
            </a:r>
            <a:r>
              <a:rPr lang="en-US" dirty="0" smtClean="0"/>
              <a:t>njecting Malicious code in the program</a:t>
            </a:r>
          </a:p>
          <a:p>
            <a:pPr lvl="2"/>
            <a:r>
              <a:rPr lang="en-US" dirty="0" smtClean="0"/>
              <a:t>Give the malicious input the program when it crashes.</a:t>
            </a:r>
          </a:p>
          <a:p>
            <a:pPr lvl="1"/>
            <a:r>
              <a:rPr lang="en-US" b="1" dirty="0" smtClean="0"/>
              <a:t>J</a:t>
            </a:r>
            <a:r>
              <a:rPr lang="en-US" dirty="0" smtClean="0"/>
              <a:t>umping to the Malicious Code</a:t>
            </a:r>
          </a:p>
          <a:p>
            <a:pPr lvl="2"/>
            <a:r>
              <a:rPr lang="en-US" dirty="0" smtClean="0"/>
              <a:t>When program runs, your malicious code is inside the memory. You need to overwrite instruction pointer with address so that it jumps to place where malicious code is present.</a:t>
            </a:r>
          </a:p>
          <a:p>
            <a:pPr lvl="2"/>
            <a:r>
              <a:rPr lang="en-US" dirty="0" smtClean="0"/>
              <a:t>Find the address by understanding the program stack and overwrite the IP.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07162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DDOS Attacks</a:t>
            </a:r>
          </a:p>
          <a:p>
            <a:pPr lvl="1"/>
            <a:r>
              <a:rPr lang="en-US" dirty="0" smtClean="0"/>
              <a:t>Network bandwidth by flooding	</a:t>
            </a:r>
          </a:p>
          <a:p>
            <a:pPr lvl="2"/>
            <a:r>
              <a:rPr lang="en-US" dirty="0" smtClean="0"/>
              <a:t>DNS Amplification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erver resources</a:t>
            </a:r>
          </a:p>
          <a:p>
            <a:pPr lvl="2"/>
            <a:r>
              <a:rPr lang="en-US" dirty="0"/>
              <a:t>TCP SYN </a:t>
            </a:r>
            <a:r>
              <a:rPr lang="en-US" dirty="0" smtClean="0"/>
              <a:t>flooding</a:t>
            </a:r>
          </a:p>
          <a:p>
            <a:pPr lvl="2"/>
            <a:r>
              <a:rPr lang="en-US" dirty="0"/>
              <a:t>HTTP </a:t>
            </a:r>
            <a:r>
              <a:rPr lang="en-US" dirty="0" smtClean="0"/>
              <a:t>GET and </a:t>
            </a:r>
            <a:r>
              <a:rPr lang="en-US" dirty="0"/>
              <a:t>HTTP </a:t>
            </a:r>
            <a:r>
              <a:rPr lang="en-US" dirty="0" smtClean="0"/>
              <a:t>POST</a:t>
            </a:r>
            <a:endParaRPr lang="en-US" dirty="0"/>
          </a:p>
          <a:p>
            <a:pPr lvl="2"/>
            <a:r>
              <a:rPr lang="en-US" dirty="0" smtClean="0"/>
              <a:t>Slowloris</a:t>
            </a:r>
            <a:endParaRPr lang="en-US" dirty="0"/>
          </a:p>
          <a:p>
            <a:pPr lvl="1"/>
            <a:r>
              <a:rPr lang="en-US" dirty="0" smtClean="0"/>
              <a:t>Destroy the function of the server or application</a:t>
            </a:r>
          </a:p>
          <a:p>
            <a:r>
              <a:rPr lang="en-US" dirty="0" smtClean="0"/>
              <a:t>Tools:</a:t>
            </a:r>
          </a:p>
          <a:p>
            <a:pPr lvl="1"/>
            <a:r>
              <a:rPr lang="en-US" dirty="0" smtClean="0"/>
              <a:t>Trinoo</a:t>
            </a:r>
          </a:p>
          <a:p>
            <a:pPr lvl="1"/>
            <a:r>
              <a:rPr lang="en-US" dirty="0" smtClean="0"/>
              <a:t>LOIC (Low Orbit In Cannon)</a:t>
            </a:r>
          </a:p>
          <a:p>
            <a:pPr lvl="1"/>
            <a:r>
              <a:rPr lang="en-US" dirty="0" smtClean="0"/>
              <a:t>TFN2K </a:t>
            </a:r>
            <a:r>
              <a:rPr lang="en-US" dirty="0"/>
              <a:t>(Tribe Flood Network)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43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DNS Amplification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457200" y="4191000"/>
            <a:ext cx="1814946" cy="117243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ttacker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37709" y="1816554"/>
            <a:ext cx="1073727" cy="13716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DNS Server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200400" y="4124498"/>
            <a:ext cx="609600" cy="685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962400" y="4121727"/>
            <a:ext cx="609600" cy="685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731327" y="4121727"/>
            <a:ext cx="609600" cy="685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479473" y="4102443"/>
            <a:ext cx="609600" cy="685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41473" y="4099672"/>
            <a:ext cx="609600" cy="685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10400" y="4099672"/>
            <a:ext cx="609600" cy="685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52800" y="5041893"/>
            <a:ext cx="4267200" cy="321537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Bots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2292927" y="4614123"/>
            <a:ext cx="755073" cy="426290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657600" y="3435187"/>
            <a:ext cx="304800" cy="452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036127" y="3419749"/>
            <a:ext cx="2126673" cy="679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572000" y="3473503"/>
            <a:ext cx="339436" cy="4138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267200" y="3483661"/>
            <a:ext cx="0" cy="430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980613" y="1799116"/>
            <a:ext cx="1073727" cy="13716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Victim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528262" y="1447222"/>
            <a:ext cx="191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IP Address: 1.1.1.1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198195" y="3456441"/>
            <a:ext cx="261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IP Address: 1.1.1.1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036127" y="1981200"/>
            <a:ext cx="15101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036127" y="2209800"/>
            <a:ext cx="15101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036127" y="2484916"/>
            <a:ext cx="15101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018116" y="2743200"/>
            <a:ext cx="15101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018116" y="2971800"/>
            <a:ext cx="15101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773997" y="3073229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 Spoofing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880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Case Study: Ukraine Power Grid Attack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http://</a:t>
            </a:r>
            <a:r>
              <a:rPr lang="en-US" sz="1200" dirty="0" smtClean="0">
                <a:hlinkClick r:id="rId2"/>
              </a:rPr>
              <a:t>www.nerc.com/pa/CI/ESISAC/Documents/E-ISAC_SANS_Ukraine_DUC_18Mar2016.pdf</a:t>
            </a:r>
            <a:endParaRPr lang="en-US" sz="1200" dirty="0" smtClean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90663"/>
            <a:ext cx="6610350" cy="42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90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7200" y="1258077"/>
          <a:ext cx="8229600" cy="45616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875098"/>
                <a:gridCol w="6354502"/>
              </a:tblGrid>
              <a:tr h="29155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Acunetix</a:t>
                      </a:r>
                      <a:endParaRPr lang="en-US" sz="36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Web Application Security Scanner</a:t>
                      </a:r>
                      <a:endParaRPr lang="en-US" sz="36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55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BurpSuite</a:t>
                      </a:r>
                      <a:endParaRPr lang="en-US" sz="36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Web Application Security Scanner</a:t>
                      </a:r>
                      <a:endParaRPr lang="en-US" sz="36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52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Veracode</a:t>
                      </a:r>
                      <a:endParaRPr lang="en-US" sz="36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Application security mobile, web and 3</a:t>
                      </a:r>
                      <a:r>
                        <a:rPr lang="en-US" sz="2000" baseline="30000" dirty="0">
                          <a:effectLst/>
                        </a:rPr>
                        <a:t>rd</a:t>
                      </a:r>
                      <a:r>
                        <a:rPr lang="en-US" sz="2000" dirty="0">
                          <a:effectLst/>
                        </a:rPr>
                        <a:t> party apps.</a:t>
                      </a:r>
                      <a:endParaRPr lang="en-US" sz="36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55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NMap</a:t>
                      </a:r>
                      <a:endParaRPr lang="en-US" sz="36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Network Scanning and debugging</a:t>
                      </a:r>
                      <a:endParaRPr lang="en-US" sz="36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52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Wireshark</a:t>
                      </a:r>
                      <a:endParaRPr lang="en-US" sz="36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Network protocol analyzer for Unix and Windows. </a:t>
                      </a:r>
                      <a:endParaRPr lang="en-US" sz="36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55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NeXpose</a:t>
                      </a:r>
                      <a:endParaRPr lang="en-US" sz="36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Vulnerability Management Software</a:t>
                      </a:r>
                      <a:endParaRPr lang="en-US" sz="36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52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Nessus</a:t>
                      </a:r>
                      <a:endParaRPr lang="en-US" sz="36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Vulnerability Scanner on Network and applications</a:t>
                      </a:r>
                      <a:endParaRPr lang="en-US" sz="36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94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Metasploit</a:t>
                      </a:r>
                      <a:endParaRPr lang="en-US" sz="36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Penetration Testing </a:t>
                      </a:r>
                      <a:r>
                        <a:rPr lang="en-US" sz="2000" dirty="0" smtClean="0">
                          <a:effectLst/>
                        </a:rPr>
                        <a:t>tool. Read: </a:t>
                      </a:r>
                      <a:r>
                        <a:rPr lang="en-US" dirty="0" smtClean="0"/>
                        <a:t>Metasploit The penetration guide (reading)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309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FOCA</a:t>
                      </a:r>
                      <a:endParaRPr lang="en-US" sz="36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Tool to find metadata and hidden information in the documents its scans.</a:t>
                      </a:r>
                      <a:endParaRPr lang="en-US" sz="36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309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Scapy</a:t>
                      </a:r>
                      <a:r>
                        <a:rPr lang="en-US" sz="2000" b="1" baseline="0" dirty="0" smtClean="0">
                          <a:effectLst/>
                        </a:rPr>
                        <a:t>/</a:t>
                      </a:r>
                      <a:r>
                        <a:rPr lang="en-US" sz="2000" b="1" dirty="0" smtClean="0">
                          <a:effectLst/>
                        </a:rPr>
                        <a:t>Tamper</a:t>
                      </a:r>
                      <a:endParaRPr lang="en-US" sz="36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Packet Generation and Manipulation Program</a:t>
                      </a:r>
                      <a:endParaRPr lang="en-US" sz="36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4197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990000"/>
                </a:solidFill>
                <a:latin typeface="Arial"/>
                <a:cs typeface="Arial"/>
              </a:rPr>
              <a:t>DISCLAIMER</a:t>
            </a:r>
            <a:endParaRPr lang="en-US" altLang="en-US" b="1" dirty="0" smtClean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marL="0" indent="0" algn="just" eaLnBrk="1" fontAlgn="auto" hangingPunct="1">
              <a:spcAft>
                <a:spcPts val="0"/>
              </a:spcAft>
              <a:buNone/>
              <a:defRPr/>
            </a:pPr>
            <a:r>
              <a:rPr lang="en-US" dirty="0" smtClean="0">
                <a:solidFill>
                  <a:srgbClr val="990000"/>
                </a:solidFill>
                <a:latin typeface="Arial"/>
                <a:cs typeface="Arial"/>
              </a:rPr>
              <a:t>DO </a:t>
            </a:r>
            <a:r>
              <a:rPr lang="en-US" dirty="0">
                <a:solidFill>
                  <a:srgbClr val="990000"/>
                </a:solidFill>
                <a:latin typeface="Arial"/>
                <a:cs typeface="Arial"/>
              </a:rPr>
              <a:t>NOT USE THESE TOOLS AND METHODOLOGY FREELY OVER THE INTERNET. IT MAY CAUSE DAMAGE TO SOME ORGANIZATION’S CYBER INFRASTRUCTURE WHICH IS A CRIMINAL </a:t>
            </a:r>
            <a:r>
              <a:rPr lang="en-US" dirty="0" smtClean="0">
                <a:solidFill>
                  <a:srgbClr val="990000"/>
                </a:solidFill>
                <a:latin typeface="Arial"/>
                <a:cs typeface="Arial"/>
              </a:rPr>
              <a:t>OFFENCE.THIS </a:t>
            </a:r>
            <a:r>
              <a:rPr lang="en-US" dirty="0">
                <a:solidFill>
                  <a:srgbClr val="990000"/>
                </a:solidFill>
                <a:latin typeface="Arial"/>
                <a:cs typeface="Arial"/>
              </a:rPr>
              <a:t>TUTORIAL IS JUST FOR LEARNING PURPOSE. </a:t>
            </a:r>
          </a:p>
          <a:p>
            <a:pPr marL="0" indent="0" algn="just" eaLnBrk="1" fontAlgn="auto" hangingPunct="1">
              <a:spcAft>
                <a:spcPts val="0"/>
              </a:spcAft>
              <a:buNone/>
              <a:defRPr/>
            </a:pPr>
            <a:endParaRPr lang="en-US" dirty="0">
              <a:solidFill>
                <a:srgbClr val="990000"/>
              </a:solidFill>
              <a:latin typeface="Arial"/>
              <a:cs typeface="Arial"/>
            </a:endParaRPr>
          </a:p>
          <a:p>
            <a:pPr marL="0" indent="0" algn="just" eaLnBrk="1" fontAlgn="auto" hangingPunct="1">
              <a:spcAft>
                <a:spcPts val="0"/>
              </a:spcAft>
              <a:buNone/>
              <a:defRPr/>
            </a:pPr>
            <a:r>
              <a:rPr lang="en-US" b="1" dirty="0" smtClean="0">
                <a:solidFill>
                  <a:srgbClr val="990000"/>
                </a:solidFill>
                <a:latin typeface="Arial"/>
                <a:cs typeface="Arial"/>
              </a:rPr>
              <a:t>AUTHORS </a:t>
            </a:r>
            <a:r>
              <a:rPr lang="en-US" b="1" dirty="0">
                <a:solidFill>
                  <a:srgbClr val="990000"/>
                </a:solidFill>
                <a:latin typeface="Arial"/>
                <a:cs typeface="Arial"/>
              </a:rPr>
              <a:t>DO NOT ENCOURAGE ANY MALICIOUS ACTIVITIES.</a:t>
            </a:r>
          </a:p>
          <a:p>
            <a:pPr marL="0" indent="0" algn="just">
              <a:buNone/>
            </a:pPr>
            <a:endParaRPr lang="en-US" alt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5709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</a:t>
            </a:r>
            <a:r>
              <a:rPr lang="en-US" dirty="0"/>
              <a:t>(cont.)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57201" y="1310674"/>
          <a:ext cx="8229600" cy="4404326"/>
        </p:xfrm>
        <a:graphic>
          <a:graphicData uri="http://schemas.openxmlformats.org/drawingml/2006/table">
            <a:tbl>
              <a:tblPr firstRow="1" firstCol="1" bandRow="1"/>
              <a:tblGrid>
                <a:gridCol w="1751580"/>
                <a:gridCol w="6478020"/>
              </a:tblGrid>
              <a:tr h="44732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j-lt"/>
                          <a:ea typeface="Calibri" charset="0"/>
                        </a:rPr>
                        <a:t>Fuzzer</a:t>
                      </a:r>
                      <a:endParaRPr lang="en-US" sz="3600" dirty="0">
                        <a:effectLst/>
                        <a:latin typeface="+mj-lt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charset="0"/>
                        </a:rPr>
                        <a:t>Manipulating network protocol manipulation </a:t>
                      </a:r>
                      <a:endParaRPr lang="en-US" sz="3600" dirty="0">
                        <a:effectLst/>
                        <a:latin typeface="+mj-lt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4732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j-lt"/>
                          <a:ea typeface="Calibri" charset="0"/>
                        </a:rPr>
                        <a:t>AirGrab</a:t>
                      </a:r>
                      <a:endParaRPr lang="en-US" sz="3600" dirty="0">
                        <a:effectLst/>
                        <a:latin typeface="+mj-lt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  <a:ea typeface="Calibri" charset="0"/>
                        </a:rPr>
                        <a:t>Wireless network scanning tool</a:t>
                      </a:r>
                      <a:endParaRPr lang="en-US" sz="3600">
                        <a:effectLst/>
                        <a:latin typeface="+mj-lt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4732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j-lt"/>
                          <a:ea typeface="Calibri" charset="0"/>
                        </a:rPr>
                        <a:t>Wi-Fi radar</a:t>
                      </a:r>
                      <a:endParaRPr lang="en-US" sz="3600" dirty="0">
                        <a:effectLst/>
                        <a:latin typeface="+mj-lt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  <a:ea typeface="Calibri" charset="0"/>
                        </a:rPr>
                        <a:t>Wireless network scanning tool</a:t>
                      </a:r>
                      <a:endParaRPr lang="en-US" sz="3600">
                        <a:effectLst/>
                        <a:latin typeface="+mj-lt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5011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j-lt"/>
                          <a:ea typeface="Calibri" charset="0"/>
                        </a:rPr>
                        <a:t>Acrylic Wi-Fi</a:t>
                      </a:r>
                      <a:endParaRPr lang="en-US" sz="3600" dirty="0">
                        <a:effectLst/>
                        <a:latin typeface="+mj-lt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charset="0"/>
                        </a:rPr>
                        <a:t>Wireless network scanning tool</a:t>
                      </a:r>
                      <a:endParaRPr lang="en-US" sz="3600" dirty="0">
                        <a:effectLst/>
                        <a:latin typeface="+mj-lt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4732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j-lt"/>
                          <a:ea typeface="Calibri" charset="0"/>
                        </a:rPr>
                        <a:t>Aircrack-ng</a:t>
                      </a:r>
                      <a:endParaRPr lang="en-US" sz="3600" dirty="0">
                        <a:effectLst/>
                        <a:latin typeface="+mj-lt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charset="0"/>
                        </a:rPr>
                        <a:t>Wireless network scanning tool</a:t>
                      </a:r>
                      <a:endParaRPr lang="en-US" sz="3600" dirty="0">
                        <a:effectLst/>
                        <a:latin typeface="+mj-lt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58786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j-lt"/>
                          <a:ea typeface="Calibri" charset="0"/>
                        </a:rPr>
                        <a:t>Angry IP scanner</a:t>
                      </a:r>
                      <a:endParaRPr lang="en-US" sz="3600" dirty="0">
                        <a:effectLst/>
                        <a:latin typeface="+mj-lt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charset="0"/>
                        </a:rPr>
                        <a:t>Network Scanning</a:t>
                      </a:r>
                      <a:endParaRPr lang="en-US" sz="3600" dirty="0">
                        <a:effectLst/>
                        <a:latin typeface="+mj-lt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4732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j-lt"/>
                          <a:ea typeface="Calibri" charset="0"/>
                        </a:rPr>
                        <a:t>Netcat</a:t>
                      </a:r>
                      <a:endParaRPr lang="en-US" sz="3600">
                        <a:effectLst/>
                        <a:latin typeface="+mj-lt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charset="0"/>
                        </a:rPr>
                        <a:t>Network Scanning and debugging</a:t>
                      </a:r>
                      <a:endParaRPr lang="en-US" sz="3600" dirty="0">
                        <a:effectLst/>
                        <a:latin typeface="+mj-lt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4732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j-lt"/>
                          <a:ea typeface="Calibri" charset="0"/>
                        </a:rPr>
                        <a:t>Nikto2</a:t>
                      </a:r>
                      <a:endParaRPr lang="en-US" sz="3600">
                        <a:effectLst/>
                        <a:latin typeface="+mj-lt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charset="0"/>
                        </a:rPr>
                        <a:t>Network Scanning and debugging</a:t>
                      </a:r>
                      <a:endParaRPr lang="en-US" sz="3600" dirty="0">
                        <a:effectLst/>
                        <a:latin typeface="+mj-lt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58786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j-lt"/>
                          <a:ea typeface="Calibri" charset="0"/>
                        </a:rPr>
                        <a:t>Sulley</a:t>
                      </a:r>
                      <a:endParaRPr lang="en-US" sz="3600">
                        <a:effectLst/>
                        <a:latin typeface="+mj-lt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  <a:ea typeface="Calibri" charset="0"/>
                        </a:rPr>
                        <a:t>Fuzzing framework for fuzzing files, network protocols CLAs etc.</a:t>
                      </a:r>
                      <a:endParaRPr lang="en-US" sz="3600" dirty="0">
                        <a:effectLst/>
                        <a:latin typeface="+mj-lt"/>
                        <a:ea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46223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625" y="990600"/>
            <a:ext cx="9128125" cy="220027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rgbClr val="990000"/>
                </a:solidFill>
                <a:latin typeface="Arial"/>
                <a:ea typeface="+mj-ea"/>
                <a:cs typeface="Arial"/>
              </a:rPr>
              <a:t>Red Team and Penetration Testing Procedures and Tools</a:t>
            </a:r>
            <a:endParaRPr lang="en-US" sz="3200" b="1" dirty="0">
              <a:solidFill>
                <a:srgbClr val="99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12700" y="3810000"/>
            <a:ext cx="9129713" cy="7493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457200" eaLnBrk="1" fontAlgn="auto" hangingPunct="1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400" b="1" i="1" dirty="0" smtClean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M.S. Candidate: Matthew </a:t>
            </a:r>
            <a:r>
              <a:rPr lang="en-US" sz="2400" b="1" i="1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Jackoski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7315200" y="4876800"/>
            <a:ext cx="1600200" cy="7386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400" b="1" dirty="0">
                <a:latin typeface="Calibri" panose="020F0502020204030204" pitchFamily="34" charset="0"/>
              </a:rPr>
              <a:t>Lecture </a:t>
            </a:r>
            <a:r>
              <a:rPr lang="en-US" altLang="en-US" sz="1400" b="1" dirty="0" smtClean="0">
                <a:latin typeface="Calibri" panose="020F0502020204030204" pitchFamily="34" charset="0"/>
              </a:rPr>
              <a:t>6</a:t>
            </a:r>
            <a:endParaRPr lang="en-US" altLang="en-US" sz="1400" b="1" dirty="0">
              <a:latin typeface="Calibri" panose="020F0502020204030204" pitchFamily="34" charset="0"/>
            </a:endParaRPr>
          </a:p>
          <a:p>
            <a:pPr eaLnBrk="1" hangingPunct="1"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15 February </a:t>
            </a:r>
            <a:r>
              <a:rPr lang="en-US" altLang="en-US" sz="1400" dirty="0">
                <a:latin typeface="Calibri" panose="020F0502020204030204" pitchFamily="34" charset="0"/>
              </a:rPr>
              <a:t>2017</a:t>
            </a:r>
          </a:p>
          <a:p>
            <a:pPr eaLnBrk="1" hangingPunct="1"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OHE 100C</a:t>
            </a:r>
          </a:p>
        </p:txBody>
      </p:sp>
    </p:spTree>
    <p:extLst>
      <p:ext uri="{BB962C8B-B14F-4D97-AF65-F5344CB8AC3E}">
        <p14:creationId xmlns:p14="http://schemas.microsoft.com/office/powerpoint/2010/main" val="3569427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Five Stages of Penetration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Reconnaissance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Scanning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Gaining Access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Maintaining Access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Covering Tracks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72359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Reconnaissance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Probably the longest stage </a:t>
            </a:r>
            <a:r>
              <a:rPr lang="mr-IN" sz="2000" dirty="0" smtClean="0"/>
              <a:t>–</a:t>
            </a:r>
            <a:r>
              <a:rPr lang="en-US" sz="2000" dirty="0" smtClean="0"/>
              <a:t> lasting weeks to months</a:t>
            </a:r>
          </a:p>
          <a:p>
            <a:endParaRPr lang="en-US" sz="2000" dirty="0" smtClean="0"/>
          </a:p>
          <a:p>
            <a:r>
              <a:rPr lang="en-US" sz="2000" dirty="0" smtClean="0"/>
              <a:t>"</a:t>
            </a:r>
            <a:r>
              <a:rPr lang="en-US" sz="2000" dirty="0"/>
              <a:t>If I had eight hours to chop down a tree, I’d spend the first six of them sharpening my axe.”-Abraham </a:t>
            </a:r>
            <a:r>
              <a:rPr lang="en-US" sz="2000" dirty="0" smtClean="0"/>
              <a:t>Lincoln</a:t>
            </a:r>
          </a:p>
          <a:p>
            <a:endParaRPr lang="en-US" sz="2000" dirty="0"/>
          </a:p>
          <a:p>
            <a:r>
              <a:rPr lang="en-US" sz="2000" dirty="0" smtClean="0"/>
              <a:t>Learning as much about the system as possible through a variety of different sources:</a:t>
            </a:r>
          </a:p>
          <a:p>
            <a:pPr lvl="1"/>
            <a:r>
              <a:rPr lang="en-US" sz="1600" dirty="0" smtClean="0"/>
              <a:t>Internet Searches </a:t>
            </a:r>
          </a:p>
          <a:p>
            <a:pPr lvl="1"/>
            <a:r>
              <a:rPr lang="en-US" sz="1600" dirty="0" smtClean="0"/>
              <a:t>Social Engineering </a:t>
            </a:r>
          </a:p>
          <a:p>
            <a:pPr lvl="1"/>
            <a:r>
              <a:rPr lang="en-US" sz="1600" dirty="0" smtClean="0"/>
              <a:t>Dumpster Diving</a:t>
            </a:r>
          </a:p>
          <a:p>
            <a:pPr lvl="1"/>
            <a:r>
              <a:rPr lang="en-US" sz="1600" dirty="0" smtClean="0"/>
              <a:t>Domain Name management/ search services</a:t>
            </a:r>
          </a:p>
          <a:p>
            <a:pPr lvl="1"/>
            <a:r>
              <a:rPr lang="en-US" sz="1600" dirty="0" smtClean="0"/>
              <a:t>Non-intrusive network scanning</a:t>
            </a:r>
          </a:p>
          <a:p>
            <a:endParaRPr lang="en-US" sz="2000" dirty="0"/>
          </a:p>
          <a:p>
            <a:r>
              <a:rPr lang="en-US" sz="2000" dirty="0" smtClean="0"/>
              <a:t>MAKE SURE TO DOCUMENT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33842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Scanning the perimeter and internal network devices looking for weaknesses. </a:t>
            </a:r>
          </a:p>
          <a:p>
            <a:endParaRPr lang="en-US" sz="2400" dirty="0"/>
          </a:p>
          <a:p>
            <a:r>
              <a:rPr lang="en-US" sz="2400" dirty="0" smtClean="0"/>
              <a:t>Weaknesses include: </a:t>
            </a:r>
          </a:p>
          <a:p>
            <a:pPr lvl="1"/>
            <a:r>
              <a:rPr lang="en-US" sz="2000" dirty="0" smtClean="0"/>
              <a:t>Open ports</a:t>
            </a:r>
          </a:p>
          <a:p>
            <a:pPr lvl="1"/>
            <a:r>
              <a:rPr lang="en-US" sz="2000" dirty="0" smtClean="0"/>
              <a:t>Open services </a:t>
            </a:r>
          </a:p>
          <a:p>
            <a:pPr lvl="1"/>
            <a:r>
              <a:rPr lang="en-US" sz="2000" dirty="0" smtClean="0"/>
              <a:t>Vulnerable Applications (including Operating Systems)</a:t>
            </a:r>
          </a:p>
          <a:p>
            <a:pPr lvl="1"/>
            <a:r>
              <a:rPr lang="en-US" sz="2000" dirty="0" smtClean="0"/>
              <a:t>Weak protection of data in transit</a:t>
            </a:r>
          </a:p>
          <a:p>
            <a:pPr lvl="1"/>
            <a:r>
              <a:rPr lang="en-US" sz="2000" dirty="0" smtClean="0"/>
              <a:t>Make and Model of LAN/WAN equipment</a:t>
            </a:r>
            <a:endParaRPr lang="en-US" dirty="0" smtClean="0"/>
          </a:p>
          <a:p>
            <a:pPr lvl="1"/>
            <a:endParaRPr lang="en-US" sz="2000" dirty="0"/>
          </a:p>
          <a:p>
            <a:r>
              <a:rPr lang="en-US" sz="2400" dirty="0" smtClean="0"/>
              <a:t>MAKE SURE TO 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8448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Gaining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accomplished by using all of information collected in the previous two stages. </a:t>
            </a:r>
          </a:p>
          <a:p>
            <a:pPr lvl="1"/>
            <a:r>
              <a:rPr lang="en-US" dirty="0" smtClean="0"/>
              <a:t>Exploiting previously discovered vulnerabilities</a:t>
            </a:r>
          </a:p>
          <a:p>
            <a:pPr lvl="1"/>
            <a:r>
              <a:rPr lang="en-US" dirty="0" smtClean="0"/>
              <a:t>Social Engineering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Need to avoid detection. </a:t>
            </a:r>
          </a:p>
          <a:p>
            <a:endParaRPr lang="en-US" dirty="0"/>
          </a:p>
          <a:p>
            <a:r>
              <a:rPr lang="en-US" dirty="0" smtClean="0"/>
              <a:t>MAKE SURE TO 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52403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Creating a foothold in the network. </a:t>
            </a:r>
          </a:p>
          <a:p>
            <a:pPr lvl="1"/>
            <a:r>
              <a:rPr lang="en-US" dirty="0" smtClean="0"/>
              <a:t>Installing a backdoor.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This action is easier for intrusion detection systems to catch. </a:t>
            </a:r>
          </a:p>
          <a:p>
            <a:endParaRPr lang="en-US" dirty="0"/>
          </a:p>
          <a:p>
            <a:r>
              <a:rPr lang="en-US" dirty="0" smtClean="0"/>
              <a:t>MAKE SURE TO DOCUMENT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91763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Covering Your Tracks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prove that an attacker can cover his tracks. </a:t>
            </a:r>
          </a:p>
          <a:p>
            <a:endParaRPr lang="en-US" dirty="0" smtClean="0"/>
          </a:p>
          <a:p>
            <a:r>
              <a:rPr lang="en-US" dirty="0" smtClean="0"/>
              <a:t>This is mostly accomplished by editing/destroying audit logs. </a:t>
            </a:r>
          </a:p>
          <a:p>
            <a:endParaRPr lang="en-US" dirty="0"/>
          </a:p>
          <a:p>
            <a:r>
              <a:rPr lang="en-US" dirty="0" smtClean="0"/>
              <a:t>MAKE SURE TO DOCUMENT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32548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Minded Linux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Kali</a:t>
            </a:r>
          </a:p>
          <a:p>
            <a:r>
              <a:rPr lang="en-US" dirty="0" smtClean="0"/>
              <a:t>Parrot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BackBox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67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238250"/>
            <a:ext cx="3864742" cy="16103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873749"/>
            <a:ext cx="3864742" cy="1848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276600"/>
            <a:ext cx="3794760" cy="213503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524000" y="1508919"/>
            <a:ext cx="3124200" cy="1674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30780" y="2043404"/>
            <a:ext cx="2217420" cy="1004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52600" y="2545702"/>
            <a:ext cx="76200" cy="7308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9182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Most Popular Penetration Testing Tools</a:t>
            </a:r>
            <a:endParaRPr lang="en-US" altLang="en-US" dirty="0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dirty="0" err="1" smtClean="0"/>
              <a:t>Nmap</a:t>
            </a:r>
            <a:endParaRPr lang="en-US" altLang="en-US" dirty="0" smtClean="0"/>
          </a:p>
          <a:p>
            <a:pPr eaLnBrk="1" hangingPunct="1"/>
            <a:r>
              <a:rPr lang="en-US" altLang="en-US" dirty="0" err="1" smtClean="0"/>
              <a:t>Metasploit</a:t>
            </a:r>
            <a:r>
              <a:rPr lang="en-US" altLang="en-US" dirty="0" smtClean="0"/>
              <a:t> Framework</a:t>
            </a:r>
          </a:p>
          <a:p>
            <a:pPr eaLnBrk="1" hangingPunct="1"/>
            <a:r>
              <a:rPr lang="en-US" altLang="en-US" dirty="0" smtClean="0"/>
              <a:t>John The Ripper</a:t>
            </a:r>
          </a:p>
          <a:p>
            <a:pPr eaLnBrk="1" hangingPunct="1"/>
            <a:r>
              <a:rPr lang="en-US" altLang="en-US" dirty="0" smtClean="0"/>
              <a:t>THC Hydra</a:t>
            </a:r>
          </a:p>
          <a:p>
            <a:pPr eaLnBrk="1" hangingPunct="1"/>
            <a:r>
              <a:rPr lang="en-US" altLang="en-US" dirty="0" smtClean="0"/>
              <a:t>OWASP Zed </a:t>
            </a:r>
          </a:p>
          <a:p>
            <a:pPr eaLnBrk="1" hangingPunct="1"/>
            <a:r>
              <a:rPr lang="en-US" altLang="en-US" dirty="0" smtClean="0"/>
              <a:t>Wireshark</a:t>
            </a:r>
          </a:p>
          <a:p>
            <a:pPr eaLnBrk="1" hangingPunct="1"/>
            <a:r>
              <a:rPr lang="en-US" altLang="en-US" dirty="0" err="1" smtClean="0"/>
              <a:t>Aircrack</a:t>
            </a:r>
            <a:r>
              <a:rPr lang="en-US" altLang="en-US" dirty="0" smtClean="0"/>
              <a:t>-ng</a:t>
            </a:r>
          </a:p>
          <a:p>
            <a:pPr eaLnBrk="1" hangingPunct="1"/>
            <a:r>
              <a:rPr lang="en-US" altLang="en-US" dirty="0" err="1" smtClean="0"/>
              <a:t>Maltego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Cain and Abel (Cain)</a:t>
            </a:r>
          </a:p>
          <a:p>
            <a:pPr eaLnBrk="1" hangingPunct="1"/>
            <a:r>
              <a:rPr lang="en-US" altLang="en-US" dirty="0" err="1" smtClean="0"/>
              <a:t>Nikto</a:t>
            </a:r>
            <a:r>
              <a:rPr lang="en-US" altLang="en-US" dirty="0" smtClean="0"/>
              <a:t> Website Vulnerability Scanner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fld id="{CC6C6245-C2F1-48AA-B8D0-3994703F3C0A}" type="slidenum">
              <a:rPr lang="en-US" altLang="en-US" sz="1200" smtClean="0">
                <a:solidFill>
                  <a:srgbClr val="000000"/>
                </a:solidFill>
              </a:rPr>
              <a:pPr>
                <a:buFontTx/>
                <a:buNone/>
              </a:pPr>
              <a:t>68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628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Topics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en-US" dirty="0" smtClean="0"/>
              <a:t>Ethical Hacking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 smtClean="0"/>
              <a:t>Types </a:t>
            </a:r>
            <a:r>
              <a:rPr lang="en-US" altLang="en-US" dirty="0"/>
              <a:t>of </a:t>
            </a:r>
            <a:r>
              <a:rPr lang="en-US" altLang="en-US" dirty="0" smtClean="0"/>
              <a:t>Hackers</a:t>
            </a:r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dirty="0" smtClean="0"/>
              <a:t>Ethical Hacking </a:t>
            </a:r>
            <a:r>
              <a:rPr lang="en-US" altLang="en-US" dirty="0"/>
              <a:t>Methodology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 smtClean="0"/>
              <a:t>Information Gathering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 smtClean="0"/>
              <a:t>Scanning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 smtClean="0"/>
              <a:t>Attacks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 smtClean="0"/>
              <a:t>Tools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 smtClean="0"/>
              <a:t>Case Study: Ukraine Power Grid Attack</a:t>
            </a:r>
          </a:p>
          <a:p>
            <a:pPr marL="514350" indent="-514350">
              <a:buFont typeface="+mj-lt"/>
              <a:buAutoNum type="arabicPeriod"/>
            </a:pPr>
            <a:endParaRPr lang="en-US" alt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2196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discover hosts and services on a computer network. </a:t>
            </a:r>
          </a:p>
          <a:p>
            <a:r>
              <a:rPr lang="en-US" dirty="0" smtClean="0"/>
              <a:t>Creates a “map” of the network. </a:t>
            </a:r>
          </a:p>
          <a:p>
            <a:r>
              <a:rPr lang="en-US" dirty="0" smtClean="0"/>
              <a:t>Sends packets to host and analyzes response to generate map. </a:t>
            </a:r>
          </a:p>
          <a:p>
            <a:r>
              <a:rPr lang="en-US" dirty="0" smtClean="0"/>
              <a:t>Examples of features: </a:t>
            </a:r>
          </a:p>
          <a:p>
            <a:pPr lvl="1"/>
            <a:r>
              <a:rPr lang="en-US" dirty="0" err="1" smtClean="0"/>
              <a:t>Os</a:t>
            </a:r>
            <a:r>
              <a:rPr lang="en-US" dirty="0" smtClean="0"/>
              <a:t> detection </a:t>
            </a:r>
          </a:p>
          <a:p>
            <a:pPr lvl="1"/>
            <a:r>
              <a:rPr lang="en-US" dirty="0" smtClean="0"/>
              <a:t>Open Ports </a:t>
            </a:r>
          </a:p>
          <a:p>
            <a:pPr lvl="1"/>
            <a:r>
              <a:rPr lang="en-US" dirty="0" smtClean="0"/>
              <a:t>Can adapt to latency and congestion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3517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Metasploit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for executing exploit code against </a:t>
            </a:r>
            <a:r>
              <a:rPr lang="en-US" dirty="0" err="1" smtClean="0"/>
              <a:t>remort</a:t>
            </a:r>
            <a:r>
              <a:rPr lang="en-US" dirty="0" smtClean="0"/>
              <a:t> machines. </a:t>
            </a:r>
          </a:p>
          <a:p>
            <a:r>
              <a:rPr lang="en-US" dirty="0" smtClean="0"/>
              <a:t>Basic steps:</a:t>
            </a:r>
          </a:p>
          <a:p>
            <a:pPr lvl="1"/>
            <a:r>
              <a:rPr lang="en-US" dirty="0" smtClean="0"/>
              <a:t>Chose and configure an exploit</a:t>
            </a:r>
          </a:p>
          <a:p>
            <a:pPr lvl="1"/>
            <a:r>
              <a:rPr lang="en-US" dirty="0" smtClean="0"/>
              <a:t>Checking whether target is susceptible to the chosen exploit (optional)</a:t>
            </a:r>
          </a:p>
          <a:p>
            <a:pPr lvl="1"/>
            <a:r>
              <a:rPr lang="en-US" dirty="0" smtClean="0"/>
              <a:t>Choosing and configuring payload</a:t>
            </a:r>
          </a:p>
          <a:p>
            <a:pPr lvl="1"/>
            <a:r>
              <a:rPr lang="en-US" dirty="0" smtClean="0"/>
              <a:t>Choosing and encoding a stealth method </a:t>
            </a:r>
          </a:p>
          <a:p>
            <a:pPr lvl="1"/>
            <a:r>
              <a:rPr lang="en-US" dirty="0" smtClean="0"/>
              <a:t>Executing the exploit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67557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 The Ripper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Password cracking software</a:t>
            </a:r>
          </a:p>
          <a:p>
            <a:r>
              <a:rPr lang="en-US" dirty="0" smtClean="0"/>
              <a:t>Combines multiple password crackers into one program</a:t>
            </a:r>
          </a:p>
          <a:p>
            <a:r>
              <a:rPr lang="en-US" dirty="0" smtClean="0"/>
              <a:t>Auto-detects password hash types</a:t>
            </a:r>
          </a:p>
          <a:p>
            <a:r>
              <a:rPr lang="en-US" dirty="0" smtClean="0"/>
              <a:t>Can be run against various encrypted password formats including: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3159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THC Hydra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Password cracker that works in conjunction with John the Ripper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Fast and stable Network Login Hacking Tool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Uses brute force or dictionary attacks to login to a webpage 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Supports multiple protocols:</a:t>
            </a:r>
          </a:p>
          <a:p>
            <a:pPr lvl="1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Mail</a:t>
            </a:r>
          </a:p>
          <a:p>
            <a:pPr lvl="2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POP3</a:t>
            </a:r>
          </a:p>
          <a:p>
            <a:pPr lvl="2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IMAP</a:t>
            </a:r>
          </a:p>
          <a:p>
            <a:pPr lvl="2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/>
              <a:t>Etc</a:t>
            </a:r>
            <a:endParaRPr lang="en-US" sz="1600" dirty="0" smtClean="0"/>
          </a:p>
          <a:p>
            <a:pPr lvl="1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Databases</a:t>
            </a:r>
          </a:p>
          <a:p>
            <a:pPr lvl="1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LDAP</a:t>
            </a:r>
          </a:p>
          <a:p>
            <a:pPr lvl="1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SMB</a:t>
            </a:r>
          </a:p>
          <a:p>
            <a:pPr lvl="1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VNC</a:t>
            </a:r>
          </a:p>
          <a:p>
            <a:pPr lvl="1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SSH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2893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OWASP 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Application Security Scanner</a:t>
            </a:r>
          </a:p>
          <a:p>
            <a:r>
              <a:rPr lang="en-US" sz="2400" dirty="0" smtClean="0"/>
              <a:t>When used as proxy server, it allows for the user to manipulate all of the traffic that passes through using https.</a:t>
            </a:r>
          </a:p>
          <a:p>
            <a:r>
              <a:rPr lang="en-US" sz="2400" dirty="0" smtClean="0"/>
              <a:t>Features: </a:t>
            </a:r>
          </a:p>
          <a:p>
            <a:pPr lvl="1"/>
            <a:r>
              <a:rPr lang="en-US" sz="1600" dirty="0" smtClean="0"/>
              <a:t>Intercepting proxy server</a:t>
            </a:r>
          </a:p>
          <a:p>
            <a:pPr lvl="1"/>
            <a:r>
              <a:rPr lang="en-US" sz="1600" dirty="0" smtClean="0"/>
              <a:t>Traditional and AJAX Web crawlers</a:t>
            </a:r>
          </a:p>
          <a:p>
            <a:pPr lvl="1"/>
            <a:r>
              <a:rPr lang="en-US" sz="1600" dirty="0" smtClean="0"/>
              <a:t>Automated scanner </a:t>
            </a:r>
          </a:p>
          <a:p>
            <a:pPr lvl="1"/>
            <a:r>
              <a:rPr lang="en-US" sz="1600" dirty="0" smtClean="0"/>
              <a:t>Passive scanner</a:t>
            </a:r>
          </a:p>
          <a:p>
            <a:pPr lvl="1"/>
            <a:r>
              <a:rPr lang="en-US" sz="1600" dirty="0" smtClean="0"/>
              <a:t>Forced browsing</a:t>
            </a:r>
          </a:p>
          <a:p>
            <a:pPr lvl="1"/>
            <a:r>
              <a:rPr lang="en-US" sz="1600" dirty="0" err="1" smtClean="0"/>
              <a:t>Fuzzer</a:t>
            </a:r>
            <a:endParaRPr lang="en-US" sz="1600" dirty="0" smtClean="0"/>
          </a:p>
          <a:p>
            <a:pPr lvl="1"/>
            <a:r>
              <a:rPr lang="en-US" sz="1600" dirty="0" err="1" smtClean="0"/>
              <a:t>WebSocket</a:t>
            </a:r>
            <a:r>
              <a:rPr lang="en-US" sz="1600" dirty="0" smtClean="0"/>
              <a:t> support</a:t>
            </a:r>
          </a:p>
          <a:p>
            <a:pPr lvl="1"/>
            <a:r>
              <a:rPr lang="en-US" sz="1600" dirty="0" smtClean="0"/>
              <a:t>Scripting languages</a:t>
            </a:r>
          </a:p>
          <a:p>
            <a:pPr lvl="1"/>
            <a:r>
              <a:rPr lang="en-US" sz="1600" dirty="0" smtClean="0"/>
              <a:t>Plug-n-Hack support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73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35221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Wireshark (</a:t>
            </a:r>
            <a:r>
              <a:rPr lang="en-US" dirty="0" err="1" smtClean="0"/>
              <a:t>TShark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 packet analyzer</a:t>
            </a:r>
          </a:p>
          <a:p>
            <a:r>
              <a:rPr lang="en-US" dirty="0" smtClean="0"/>
              <a:t>Uses </a:t>
            </a:r>
            <a:r>
              <a:rPr lang="en-US" dirty="0" err="1" smtClean="0"/>
              <a:t>pcap</a:t>
            </a:r>
            <a:r>
              <a:rPr lang="en-US" dirty="0" smtClean="0"/>
              <a:t> to capture packets</a:t>
            </a:r>
          </a:p>
          <a:p>
            <a:r>
              <a:rPr lang="en-US" dirty="0" smtClean="0"/>
              <a:t>Allows users to see all traffic, not just the traffic addressed to one of the interface’s configured addresses and broadcast/</a:t>
            </a:r>
            <a:r>
              <a:rPr lang="en-US" dirty="0" err="1" smtClean="0"/>
              <a:t>multicase</a:t>
            </a:r>
            <a:r>
              <a:rPr lang="en-US" dirty="0" smtClean="0"/>
              <a:t> traffic. (network interface must support </a:t>
            </a:r>
            <a:r>
              <a:rPr lang="en-US" dirty="0" err="1" smtClean="0"/>
              <a:t>promisicious</a:t>
            </a:r>
            <a:r>
              <a:rPr lang="en-US" dirty="0" smtClean="0"/>
              <a:t> mode)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462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Aircrack</a:t>
            </a:r>
            <a:r>
              <a:rPr lang="en-US" dirty="0" smtClean="0"/>
              <a:t>-ng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0680"/>
            <a:ext cx="3733800" cy="4525962"/>
          </a:xfrm>
        </p:spPr>
        <p:txBody>
          <a:bodyPr/>
          <a:lstStyle/>
          <a:p>
            <a:r>
              <a:rPr lang="en-US" dirty="0" smtClean="0"/>
              <a:t>Software includes:</a:t>
            </a:r>
          </a:p>
          <a:p>
            <a:pPr lvl="1"/>
            <a:r>
              <a:rPr lang="en-US" dirty="0" smtClean="0"/>
              <a:t>Detector</a:t>
            </a:r>
          </a:p>
          <a:p>
            <a:pPr lvl="1"/>
            <a:r>
              <a:rPr lang="en-US" dirty="0" smtClean="0"/>
              <a:t>Packet sniffer</a:t>
            </a:r>
          </a:p>
          <a:p>
            <a:pPr lvl="1"/>
            <a:r>
              <a:rPr lang="en-US" dirty="0" smtClean="0"/>
              <a:t>WEP and WPA/WPA2-PSK cracker and analysis tool for 802.11 wireless LANs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75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38" y="1337422"/>
            <a:ext cx="4093662" cy="498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406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Maltego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open-source intelligence and forensics</a:t>
            </a:r>
          </a:p>
          <a:p>
            <a:r>
              <a:rPr lang="en-US" dirty="0" smtClean="0"/>
              <a:t>Allows for creating custom entities, which allows for representation of any type of data. </a:t>
            </a:r>
          </a:p>
          <a:p>
            <a:r>
              <a:rPr lang="en-US" dirty="0" smtClean="0"/>
              <a:t>Main focus: </a:t>
            </a:r>
          </a:p>
          <a:p>
            <a:pPr lvl="1"/>
            <a:r>
              <a:rPr lang="en-US" dirty="0" smtClean="0"/>
              <a:t>To analyze real-world relationships between people, groups, websites, domains, networks, internet infrastructure, and affiliations with online services.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96285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Cain and Abel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Password recovery tool for Microsoft Windows</a:t>
            </a:r>
          </a:p>
          <a:p>
            <a:r>
              <a:rPr lang="en-US" sz="2000" dirty="0" smtClean="0"/>
              <a:t>Password cracks are done by dictionary attacks, brute force, and Cryptanalysis</a:t>
            </a:r>
          </a:p>
          <a:p>
            <a:r>
              <a:rPr lang="en-US" sz="2000" dirty="0" smtClean="0"/>
              <a:t>Features:</a:t>
            </a:r>
          </a:p>
          <a:p>
            <a:pPr lvl="1"/>
            <a:r>
              <a:rPr lang="en-US" sz="1600" dirty="0" smtClean="0"/>
              <a:t>WEP cracking</a:t>
            </a:r>
          </a:p>
          <a:p>
            <a:pPr lvl="1"/>
            <a:r>
              <a:rPr lang="en-US" sz="1600" dirty="0" smtClean="0"/>
              <a:t>Speeding up packet capture speed</a:t>
            </a:r>
          </a:p>
          <a:p>
            <a:pPr lvl="1"/>
            <a:r>
              <a:rPr lang="en-US" sz="1600" dirty="0" smtClean="0"/>
              <a:t>Record VoIP conversations</a:t>
            </a:r>
          </a:p>
          <a:p>
            <a:pPr lvl="1"/>
            <a:r>
              <a:rPr lang="en-US" sz="1600" dirty="0" smtClean="0"/>
              <a:t>Decoding scrambled passwords</a:t>
            </a:r>
          </a:p>
          <a:p>
            <a:pPr lvl="1"/>
            <a:r>
              <a:rPr lang="en-US" sz="1600" dirty="0" smtClean="0"/>
              <a:t>Calculating hashes</a:t>
            </a:r>
          </a:p>
          <a:p>
            <a:pPr lvl="1"/>
            <a:r>
              <a:rPr lang="en-US" sz="1600" dirty="0" smtClean="0"/>
              <a:t>Traceroute</a:t>
            </a:r>
          </a:p>
          <a:p>
            <a:pPr lvl="1"/>
            <a:r>
              <a:rPr lang="en-US" sz="1600" dirty="0" smtClean="0"/>
              <a:t>Revealing password boxes</a:t>
            </a:r>
          </a:p>
          <a:p>
            <a:pPr lvl="1"/>
            <a:r>
              <a:rPr lang="en-US" sz="1600" dirty="0" smtClean="0"/>
              <a:t>Uncovering cached passwords</a:t>
            </a:r>
          </a:p>
          <a:p>
            <a:pPr lvl="1"/>
            <a:r>
              <a:rPr lang="en-US" sz="1600" dirty="0" smtClean="0"/>
              <a:t>Dumping protected storage passwords</a:t>
            </a:r>
          </a:p>
          <a:p>
            <a:pPr lvl="1"/>
            <a:r>
              <a:rPr lang="en-US" sz="1600" dirty="0" smtClean="0"/>
              <a:t>ARP spoofing</a:t>
            </a:r>
          </a:p>
          <a:p>
            <a:pPr lvl="1"/>
            <a:r>
              <a:rPr lang="en-US" sz="1600" dirty="0" smtClean="0"/>
              <a:t>IP to MAC Address resolver</a:t>
            </a:r>
          </a:p>
          <a:p>
            <a:pPr lvl="1"/>
            <a:r>
              <a:rPr lang="en-US" sz="1600" dirty="0" smtClean="0"/>
              <a:t>Network Password Sniffer</a:t>
            </a:r>
          </a:p>
          <a:p>
            <a:pPr lvl="1"/>
            <a:r>
              <a:rPr lang="en-US" sz="1600" dirty="0" smtClean="0"/>
              <a:t>LSA secret dumper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35294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Nikto</a:t>
            </a:r>
            <a:r>
              <a:rPr lang="en-US" dirty="0" smtClean="0"/>
              <a:t> Website Scanner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Open Source web server scanner. </a:t>
            </a:r>
          </a:p>
          <a:p>
            <a:r>
              <a:rPr lang="en-US" sz="2400" dirty="0" smtClean="0"/>
              <a:t>Performs comprehensive tests against web servers, including over 6700 potentially dangerous files/CGIs.</a:t>
            </a:r>
          </a:p>
          <a:p>
            <a:r>
              <a:rPr lang="en-US" sz="2400" dirty="0" smtClean="0"/>
              <a:t>Checks for outdated versions</a:t>
            </a:r>
          </a:p>
          <a:p>
            <a:r>
              <a:rPr lang="en-US" sz="2400" dirty="0" smtClean="0"/>
              <a:t>Checks for specific problems associated with over 270 servers. </a:t>
            </a:r>
          </a:p>
          <a:p>
            <a:r>
              <a:rPr lang="en-US" sz="2400" dirty="0" smtClean="0"/>
              <a:t>Checks server configurations for items such as the presence of multiple index files, HTTP server options, and attempts to identify installed web servers and software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2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Ethical Hacking</a:t>
            </a:r>
            <a:endParaRPr lang="en-US" altLang="en-US" sz="2400" dirty="0" smtClean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4525963"/>
          </a:xfrm>
        </p:spPr>
        <p:txBody>
          <a:bodyPr/>
          <a:lstStyle/>
          <a:p>
            <a:r>
              <a:rPr lang="en-US" altLang="en-US" b="1" dirty="0"/>
              <a:t>Primary motive:</a:t>
            </a:r>
            <a:r>
              <a:rPr lang="en-US" altLang="en-US" dirty="0"/>
              <a:t> To identify the weaknesses of the cyber infrastructure of an organization before an unethical hacker does</a:t>
            </a:r>
            <a:r>
              <a:rPr lang="en-US" altLang="en-US" dirty="0" smtClean="0"/>
              <a:t>.</a:t>
            </a:r>
          </a:p>
          <a:p>
            <a:r>
              <a:rPr lang="en-US" altLang="en-US" dirty="0" smtClean="0"/>
              <a:t>It </a:t>
            </a:r>
            <a:r>
              <a:rPr lang="en-US" altLang="en-US" dirty="0"/>
              <a:t>is legal given testers have taken permission from the relevant stakeholders of the assets on which testing is performed</a:t>
            </a:r>
            <a:r>
              <a:rPr lang="en-US" altLang="en-US" dirty="0" smtClean="0"/>
              <a:t>.</a:t>
            </a:r>
          </a:p>
          <a:p>
            <a:r>
              <a:rPr lang="en-US" altLang="en-US" dirty="0" smtClean="0"/>
              <a:t>It </a:t>
            </a:r>
            <a:r>
              <a:rPr lang="en-US" altLang="en-US" dirty="0"/>
              <a:t>is a subset of an Organization’s security program</a:t>
            </a:r>
            <a:r>
              <a:rPr lang="en-US" altLang="en-US" dirty="0" smtClean="0"/>
              <a:t>.</a:t>
            </a:r>
          </a:p>
          <a:p>
            <a:r>
              <a:rPr lang="en-US" altLang="en-US" dirty="0" smtClean="0"/>
              <a:t>It </a:t>
            </a:r>
            <a:r>
              <a:rPr lang="en-US" altLang="en-US" dirty="0"/>
              <a:t>does not just </a:t>
            </a:r>
            <a:r>
              <a:rPr lang="en-US" altLang="en-US" dirty="0" smtClean="0"/>
              <a:t>protect the information </a:t>
            </a:r>
            <a:r>
              <a:rPr lang="en-US" altLang="en-US" dirty="0"/>
              <a:t>but helps organizations to </a:t>
            </a:r>
            <a:r>
              <a:rPr lang="en-US" altLang="en-US" b="1" dirty="0"/>
              <a:t>succeed</a:t>
            </a:r>
            <a:r>
              <a:rPr lang="en-US" altLang="en-US" dirty="0"/>
              <a:t>.</a:t>
            </a:r>
            <a:endParaRPr lang="en-US" alt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3980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Group 1</a:t>
            </a:r>
            <a:endParaRPr lang="en-US" altLang="en-US" sz="2400" dirty="0" smtClean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4525963"/>
          </a:xfrm>
        </p:spPr>
        <p:txBody>
          <a:bodyPr/>
          <a:lstStyle/>
          <a:p>
            <a:r>
              <a:rPr lang="en-US" altLang="en-US" sz="2200" dirty="0"/>
              <a:t>Abdullah </a:t>
            </a:r>
            <a:r>
              <a:rPr lang="en-US" altLang="en-US" sz="2200" dirty="0" err="1" smtClean="0"/>
              <a:t>Binkulaib</a:t>
            </a:r>
            <a:r>
              <a:rPr lang="en-US" altLang="en-US" sz="2200" dirty="0" smtClean="0"/>
              <a:t> </a:t>
            </a:r>
            <a:r>
              <a:rPr lang="en-US" altLang="en-US" sz="2200" dirty="0"/>
              <a:t>and Dan </a:t>
            </a:r>
            <a:r>
              <a:rPr lang="en-US" altLang="en-US" sz="2200" dirty="0" err="1" smtClean="0"/>
              <a:t>Dmytrisin</a:t>
            </a:r>
            <a:r>
              <a:rPr lang="en-US" altLang="en-US" sz="2200" dirty="0" smtClean="0"/>
              <a:t> have provided initial information, but are having difficulty engaging the rest of group one.</a:t>
            </a:r>
          </a:p>
          <a:p>
            <a:pPr marL="0" indent="0">
              <a:buNone/>
            </a:pPr>
            <a:endParaRPr lang="en-US" altLang="en-US" sz="2200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fld id="{B5CA6224-4C72-4678-8552-E8BA6EEF6EAA}" type="slidenum">
              <a:rPr lang="en-US" altLang="en-US" sz="1200" smtClean="0">
                <a:solidFill>
                  <a:srgbClr val="000000"/>
                </a:solidFill>
              </a:rPr>
              <a:pPr>
                <a:buFontTx/>
                <a:buNone/>
              </a:pPr>
              <a:t>79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43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Group 2</a:t>
            </a:r>
            <a:endParaRPr lang="en-US" altLang="en-US" sz="2400" dirty="0" smtClean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4525963"/>
          </a:xfrm>
        </p:spPr>
        <p:txBody>
          <a:bodyPr/>
          <a:lstStyle/>
          <a:p>
            <a:r>
              <a:rPr lang="en-US" altLang="en-US" sz="2200" dirty="0" smtClean="0"/>
              <a:t>Submitted a requirements and design document</a:t>
            </a:r>
          </a:p>
          <a:p>
            <a:pPr lvl="1"/>
            <a:r>
              <a:rPr lang="en-US" altLang="en-US" sz="1800" dirty="0" smtClean="0"/>
              <a:t>Include project scope and assumptions</a:t>
            </a:r>
          </a:p>
          <a:p>
            <a:pPr lvl="1"/>
            <a:r>
              <a:rPr lang="en-US" altLang="en-US" sz="1800" dirty="0" smtClean="0"/>
              <a:t>Data classes, User Classes, and Protection Domains</a:t>
            </a:r>
          </a:p>
          <a:p>
            <a:pPr lvl="1"/>
            <a:r>
              <a:rPr lang="en-US" altLang="en-US" sz="1800" dirty="0" smtClean="0"/>
              <a:t>System Components</a:t>
            </a:r>
          </a:p>
          <a:p>
            <a:pPr lvl="1"/>
            <a:r>
              <a:rPr lang="en-US" altLang="en-US" sz="1800" dirty="0" smtClean="0"/>
              <a:t>System Design</a:t>
            </a:r>
          </a:p>
          <a:p>
            <a:pPr lvl="2"/>
            <a:r>
              <a:rPr lang="en-US" altLang="en-US" sz="1600" dirty="0" smtClean="0"/>
              <a:t>Including Data Flow Diagrams</a:t>
            </a:r>
          </a:p>
          <a:p>
            <a:pPr lvl="2"/>
            <a:r>
              <a:rPr lang="en-US" altLang="en-US" sz="1600" dirty="0" smtClean="0"/>
              <a:t>Including Network Diagrams</a:t>
            </a:r>
          </a:p>
          <a:p>
            <a:pPr lvl="1"/>
            <a:r>
              <a:rPr lang="en-US" altLang="en-US" sz="1800" dirty="0" smtClean="0"/>
              <a:t>Development timeline through end of February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fld id="{B5CA6224-4C72-4678-8552-E8BA6EEF6EAA}" type="slidenum">
              <a:rPr lang="en-US" altLang="en-US" sz="1200" smtClean="0">
                <a:solidFill>
                  <a:srgbClr val="000000"/>
                </a:solidFill>
              </a:rPr>
              <a:pPr>
                <a:buFontTx/>
                <a:buNone/>
              </a:pPr>
              <a:t>80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67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Banking</a:t>
            </a:r>
            <a:endParaRPr lang="en-US" altLang="en-US" sz="2400" dirty="0" smtClean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4525963"/>
          </a:xfrm>
        </p:spPr>
        <p:txBody>
          <a:bodyPr/>
          <a:lstStyle/>
          <a:p>
            <a:r>
              <a:rPr lang="en-US" altLang="en-US" dirty="0" smtClean="0"/>
              <a:t>Your organization must:</a:t>
            </a:r>
          </a:p>
          <a:p>
            <a:pPr lvl="1"/>
            <a:r>
              <a:rPr lang="en-US" altLang="en-US" sz="1400" dirty="0" smtClean="0"/>
              <a:t>Maintain a database of account holders</a:t>
            </a:r>
          </a:p>
          <a:p>
            <a:pPr lvl="1"/>
            <a:r>
              <a:rPr lang="en-US" altLang="en-US" sz="1400" dirty="0" smtClean="0"/>
              <a:t>A database of account balances</a:t>
            </a:r>
          </a:p>
          <a:p>
            <a:pPr lvl="1"/>
            <a:r>
              <a:rPr lang="en-US" altLang="en-US" sz="1400" dirty="0" smtClean="0"/>
              <a:t>Enable web access by customers who:</a:t>
            </a:r>
          </a:p>
          <a:p>
            <a:pPr lvl="2"/>
            <a:r>
              <a:rPr lang="en-US" altLang="en-US" sz="1200" dirty="0" smtClean="0"/>
              <a:t>Can update their personal information</a:t>
            </a:r>
          </a:p>
          <a:p>
            <a:pPr lvl="2"/>
            <a:r>
              <a:rPr lang="en-US" altLang="en-US" sz="1200" dirty="0" smtClean="0"/>
              <a:t>Check their account balance</a:t>
            </a:r>
          </a:p>
          <a:p>
            <a:pPr lvl="2"/>
            <a:r>
              <a:rPr lang="en-US" altLang="en-US" sz="1200" dirty="0" smtClean="0"/>
              <a:t>Transfer funds to another account (by number)</a:t>
            </a:r>
          </a:p>
          <a:p>
            <a:pPr lvl="2"/>
            <a:r>
              <a:rPr lang="en-US" altLang="en-US" sz="1200" dirty="0" smtClean="0"/>
              <a:t>View transactions on their account</a:t>
            </a:r>
          </a:p>
          <a:p>
            <a:pPr lvl="2"/>
            <a:r>
              <a:rPr lang="en-US" altLang="en-US" sz="1200" dirty="0" smtClean="0"/>
              <a:t>Submit an image of a check for deposit</a:t>
            </a:r>
          </a:p>
          <a:p>
            <a:pPr lvl="3"/>
            <a:r>
              <a:rPr lang="en-US" altLang="en-US" sz="1000" dirty="0" smtClean="0"/>
              <a:t>(check should be viewable, but you do not need to scan it or process it)</a:t>
            </a:r>
          </a:p>
          <a:p>
            <a:r>
              <a:rPr lang="en-US" altLang="en-US" sz="1800" dirty="0" smtClean="0"/>
              <a:t>Access is needed</a:t>
            </a:r>
          </a:p>
          <a:p>
            <a:pPr lvl="1"/>
            <a:r>
              <a:rPr lang="en-US" altLang="en-US" sz="1400" dirty="0" smtClean="0"/>
              <a:t>Via web from the open internet</a:t>
            </a:r>
          </a:p>
          <a:p>
            <a:pPr lvl="1"/>
            <a:r>
              <a:rPr lang="en-US" altLang="en-US" sz="1400" dirty="0" smtClean="0"/>
              <a:t>Outbound email confirming transactions</a:t>
            </a:r>
          </a:p>
          <a:p>
            <a:pPr lvl="1"/>
            <a:r>
              <a:rPr lang="en-US" altLang="en-US" sz="1400" dirty="0" smtClean="0"/>
              <a:t>All other interactions may be limited by information flow policies</a:t>
            </a:r>
            <a:br>
              <a:rPr lang="en-US" altLang="en-US" sz="1400" dirty="0" smtClean="0"/>
            </a:br>
            <a:r>
              <a:rPr lang="en-US" altLang="en-US" sz="1400" dirty="0" smtClean="0"/>
              <a:t>to internal machines.</a:t>
            </a:r>
          </a:p>
          <a:p>
            <a:pPr lvl="1"/>
            <a:endParaRPr lang="en-US" altLang="en-US" sz="1400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fld id="{B5CA6224-4C72-4678-8552-E8BA6EEF6EAA}" type="slidenum">
              <a:rPr lang="en-US" altLang="en-US" sz="1200" smtClean="0">
                <a:solidFill>
                  <a:srgbClr val="000000"/>
                </a:solidFill>
              </a:rPr>
              <a:pPr>
                <a:buFontTx/>
                <a:buNone/>
              </a:pPr>
              <a:t>81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57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563563"/>
            <a:ext cx="7794625" cy="698500"/>
          </a:xfrm>
          <a:noFill/>
        </p:spPr>
        <p:txBody>
          <a:bodyPr/>
          <a:lstStyle/>
          <a:p>
            <a:r>
              <a:rPr lang="en-US" altLang="en-US" sz="3800" dirty="0" smtClean="0">
                <a:latin typeface="Arial" panose="020B0604020202020204" pitchFamily="34" charset="0"/>
              </a:rPr>
              <a:t>Preparation for Lab Activities</a:t>
            </a:r>
            <a:endParaRPr lang="en-US" altLang="en-US" sz="2900" i="1" dirty="0" smtClean="0">
              <a:latin typeface="Arial" panose="020B0604020202020204" pitchFamily="34" charset="0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0472" y="1371600"/>
            <a:ext cx="8507413" cy="4475162"/>
          </a:xfrm>
        </p:spPr>
        <p:txBody>
          <a:bodyPr/>
          <a:lstStyle/>
          <a:p>
            <a:pPr marL="342900" indent="-342900">
              <a:lnSpc>
                <a:spcPct val="80000"/>
              </a:lnSpc>
              <a:defRPr/>
            </a:pPr>
            <a:r>
              <a:rPr lang="en-US" altLang="en-US" sz="3300" dirty="0" smtClean="0"/>
              <a:t>Install free version of </a:t>
            </a:r>
            <a:r>
              <a:rPr lang="en-US" altLang="en-US" sz="3300" dirty="0" err="1" smtClean="0"/>
              <a:t>vmplayer</a:t>
            </a:r>
            <a:r>
              <a:rPr lang="en-US" altLang="en-US" sz="3300" dirty="0" smtClean="0"/>
              <a:t> or </a:t>
            </a:r>
            <a:r>
              <a:rPr lang="en-US" altLang="en-US" sz="3300" dirty="0" err="1" smtClean="0"/>
              <a:t>virtualbox</a:t>
            </a:r>
            <a:r>
              <a:rPr lang="en-US" altLang="en-US" sz="3300" dirty="0" smtClean="0"/>
              <a:t> on your own machine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3300" dirty="0" smtClean="0"/>
              <a:t>Configure some version / </a:t>
            </a:r>
            <a:r>
              <a:rPr lang="en-US" altLang="en-US" sz="3300" dirty="0" err="1" smtClean="0"/>
              <a:t>dist</a:t>
            </a:r>
            <a:r>
              <a:rPr lang="en-US" altLang="en-US" sz="3300" dirty="0" smtClean="0"/>
              <a:t> of Linux as a guest OS.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3300" dirty="0" smtClean="0"/>
              <a:t>Run two instances simultaneously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3300" dirty="0" smtClean="0"/>
              <a:t>Configure to allow network communication between the two VMs.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3300" dirty="0" smtClean="0"/>
              <a:t>Install a web server on one of the VMs.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3300" dirty="0" smtClean="0"/>
              <a:t>Configure Dynamic DNS (e.g. no-ip.com) to enable connection to the server from the internet.</a:t>
            </a:r>
          </a:p>
        </p:txBody>
      </p:sp>
      <p:sp>
        <p:nvSpPr>
          <p:cNvPr id="153604" name="Text Box 4"/>
          <p:cNvSpPr txBox="1">
            <a:spLocks noChangeArrowheads="1"/>
          </p:cNvSpPr>
          <p:nvPr/>
        </p:nvSpPr>
        <p:spPr bwMode="auto">
          <a:xfrm>
            <a:off x="8702675" y="6461125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▪"/>
              <a:defRPr sz="3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3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4031770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Connecting to VMs</a:t>
            </a:r>
            <a:endParaRPr lang="en-US" altLang="en-US" sz="2400" dirty="0" smtClean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4525963"/>
          </a:xfrm>
        </p:spPr>
        <p:txBody>
          <a:bodyPr/>
          <a:lstStyle/>
          <a:p>
            <a:r>
              <a:rPr lang="en-US" altLang="en-US" sz="2200" dirty="0" smtClean="0"/>
              <a:t>VNC – Virtual Network Computing</a:t>
            </a:r>
          </a:p>
          <a:p>
            <a:pPr lvl="1"/>
            <a:r>
              <a:rPr lang="en-US" altLang="en-US" sz="1800" dirty="0" smtClean="0"/>
              <a:t>Install </a:t>
            </a:r>
            <a:r>
              <a:rPr lang="en-US" altLang="en-US" sz="1800" dirty="0" err="1" smtClean="0"/>
              <a:t>TightVNC</a:t>
            </a:r>
            <a:r>
              <a:rPr lang="en-US" altLang="en-US" sz="1800" dirty="0" smtClean="0"/>
              <a:t> or other Client on machine from which</a:t>
            </a:r>
            <a:br>
              <a:rPr lang="en-US" altLang="en-US" sz="1800" dirty="0" smtClean="0"/>
            </a:br>
            <a:r>
              <a:rPr lang="en-US" altLang="en-US" sz="1800" dirty="0" smtClean="0"/>
              <a:t>access is attempted.</a:t>
            </a:r>
          </a:p>
          <a:p>
            <a:pPr lvl="1"/>
            <a:r>
              <a:rPr lang="en-US" altLang="en-US" sz="1800" dirty="0" smtClean="0"/>
              <a:t>Install and configure VNC server on Virtual Machine</a:t>
            </a:r>
          </a:p>
          <a:p>
            <a:pPr lvl="1"/>
            <a:r>
              <a:rPr lang="en-US" altLang="en-US" sz="1800" dirty="0" smtClean="0"/>
              <a:t>A VNC Server can be run inside your VM, or in the hypervisor</a:t>
            </a:r>
          </a:p>
          <a:p>
            <a:pPr lvl="2"/>
            <a:r>
              <a:rPr lang="en-US" altLang="en-US" sz="1600" dirty="0" smtClean="0"/>
              <a:t>Inside the VM is likely easier</a:t>
            </a:r>
          </a:p>
          <a:p>
            <a:r>
              <a:rPr lang="en-US" altLang="en-US" sz="2200" dirty="0" err="1" smtClean="0"/>
              <a:t>Portmapping</a:t>
            </a:r>
            <a:r>
              <a:rPr lang="en-US" altLang="en-US" sz="2200" dirty="0" smtClean="0"/>
              <a:t> a must</a:t>
            </a:r>
          </a:p>
          <a:p>
            <a:pPr lvl="1"/>
            <a:r>
              <a:rPr lang="en-US" altLang="en-US" sz="1800" dirty="0" smtClean="0"/>
              <a:t>Find the IP using dynamic DNS</a:t>
            </a:r>
          </a:p>
          <a:p>
            <a:pPr lvl="1"/>
            <a:r>
              <a:rPr lang="en-US" altLang="en-US" sz="1800" dirty="0" smtClean="0"/>
              <a:t>But multiple VM’s on a shared NAT need to be mapped manually to different ports.</a:t>
            </a:r>
          </a:p>
          <a:p>
            <a:r>
              <a:rPr lang="en-US" altLang="en-US" sz="2200" dirty="0" smtClean="0"/>
              <a:t>We are trying to gain access to a server under which you can run VM’s which you would connect to the same way you would here, via VNC</a:t>
            </a:r>
          </a:p>
          <a:p>
            <a:pPr lvl="1"/>
            <a:r>
              <a:rPr lang="en-US" altLang="en-US" sz="1800" dirty="0" smtClean="0"/>
              <a:t>Address mapping would be easier.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fld id="{B5CA6224-4C72-4678-8552-E8BA6EEF6EAA}" type="slidenum">
              <a:rPr lang="en-US" altLang="en-US" sz="1200" smtClean="0">
                <a:solidFill>
                  <a:srgbClr val="000000"/>
                </a:solidFill>
              </a:rPr>
              <a:pPr>
                <a:buFontTx/>
                <a:buNone/>
              </a:pPr>
              <a:t>83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81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Types of Hackers</a:t>
            </a:r>
            <a:endParaRPr lang="en-US" altLang="en-US" sz="2400" dirty="0" smtClean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4525963"/>
          </a:xfrm>
        </p:spPr>
        <p:txBody>
          <a:bodyPr/>
          <a:lstStyle/>
          <a:p>
            <a:r>
              <a:rPr lang="en-US" altLang="en-US" sz="2400" dirty="0" smtClean="0"/>
              <a:t>By Legality</a:t>
            </a:r>
          </a:p>
          <a:p>
            <a:pPr lvl="1"/>
            <a:r>
              <a:rPr lang="en-US" altLang="en-US" sz="2000" dirty="0" smtClean="0"/>
              <a:t>Black Hat</a:t>
            </a:r>
          </a:p>
          <a:p>
            <a:pPr lvl="1"/>
            <a:r>
              <a:rPr lang="en-US" altLang="en-US" sz="2000" dirty="0" smtClean="0"/>
              <a:t>White Hat</a:t>
            </a:r>
          </a:p>
          <a:p>
            <a:pPr lvl="1"/>
            <a:r>
              <a:rPr lang="en-US" altLang="en-US" sz="2000" dirty="0" smtClean="0"/>
              <a:t>Grey Hat</a:t>
            </a:r>
          </a:p>
          <a:p>
            <a:pPr lvl="1"/>
            <a:endParaRPr lang="en-US" altLang="en-US" sz="2000" dirty="0"/>
          </a:p>
          <a:p>
            <a:r>
              <a:rPr lang="en-US" altLang="en-US" sz="2400" dirty="0" smtClean="0"/>
              <a:t>By Knowledge</a:t>
            </a:r>
          </a:p>
          <a:p>
            <a:pPr lvl="1"/>
            <a:r>
              <a:rPr lang="en-US" altLang="en-US" sz="2000" dirty="0" smtClean="0"/>
              <a:t>Script Kiddies</a:t>
            </a:r>
          </a:p>
          <a:p>
            <a:pPr lvl="1"/>
            <a:r>
              <a:rPr lang="en-US" altLang="en-US" sz="2000" dirty="0" smtClean="0"/>
              <a:t>Motivated Attackers</a:t>
            </a:r>
          </a:p>
          <a:p>
            <a:pPr lvl="1"/>
            <a:r>
              <a:rPr lang="en-US" altLang="en-US" sz="2000" dirty="0" smtClean="0"/>
              <a:t>Coders</a:t>
            </a:r>
            <a:endParaRPr lang="en-US" altLang="en-US" sz="2000" dirty="0"/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By Motive</a:t>
            </a:r>
          </a:p>
          <a:p>
            <a:pPr lvl="1"/>
            <a:r>
              <a:rPr lang="en-US" altLang="en-US" sz="2000" dirty="0" smtClean="0"/>
              <a:t>Criminals</a:t>
            </a:r>
          </a:p>
          <a:p>
            <a:pPr lvl="1"/>
            <a:r>
              <a:rPr lang="en-US" altLang="en-US" sz="2000" dirty="0" smtClean="0"/>
              <a:t>Hacktivist</a:t>
            </a:r>
          </a:p>
          <a:p>
            <a:pPr lvl="1"/>
            <a:r>
              <a:rPr lang="en-US" altLang="en-US" sz="2000" dirty="0" smtClean="0"/>
              <a:t>Governments</a:t>
            </a:r>
          </a:p>
          <a:p>
            <a:pPr lvl="1"/>
            <a:endParaRPr lang="en-US" alt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CA61D-4E3B-4267-98B0-F3C5F3CA9C8D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7518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3">
      <a:dk1>
        <a:srgbClr val="99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USC-ViSE-Theme</Template>
  <TotalTime>6652</TotalTime>
  <Words>3482</Words>
  <Application>Microsoft Office PowerPoint</Application>
  <PresentationFormat>On-screen Show (4:3)</PresentationFormat>
  <Paragraphs>809</Paragraphs>
  <Slides>84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Arial</vt:lpstr>
      <vt:lpstr>Calibri</vt:lpstr>
      <vt:lpstr>Times New Roman</vt:lpstr>
      <vt:lpstr>Office Theme</vt:lpstr>
      <vt:lpstr>2_Custom Design</vt:lpstr>
      <vt:lpstr>PowerPoint Presentation</vt:lpstr>
      <vt:lpstr>Class Presentation Schedule</vt:lpstr>
      <vt:lpstr>Group Exercise One </vt:lpstr>
      <vt:lpstr>PowerPoint Presentation</vt:lpstr>
      <vt:lpstr>PowerPoint Presentation</vt:lpstr>
      <vt:lpstr>DISCLAIMER</vt:lpstr>
      <vt:lpstr>Topics</vt:lpstr>
      <vt:lpstr>Ethical Hacking</vt:lpstr>
      <vt:lpstr>Types of Hackers</vt:lpstr>
      <vt:lpstr>Ethical Hacking Methodology</vt:lpstr>
      <vt:lpstr>Ethical Hacking Methodology</vt:lpstr>
      <vt:lpstr>Information Gathering</vt:lpstr>
      <vt:lpstr>Information Gathering (cont.)</vt:lpstr>
      <vt:lpstr>Information Gathering (cont.)</vt:lpstr>
      <vt:lpstr>Information Gathering (cont.)</vt:lpstr>
      <vt:lpstr>Information Gathering (cont.)</vt:lpstr>
      <vt:lpstr>Information Gathering (cont.)</vt:lpstr>
      <vt:lpstr>Information Gathering (cont.)</vt:lpstr>
      <vt:lpstr>Information Gathering (cont.)</vt:lpstr>
      <vt:lpstr>Ethical Hacking Methodology</vt:lpstr>
      <vt:lpstr>Scanning</vt:lpstr>
      <vt:lpstr>Scanning (cont.)</vt:lpstr>
      <vt:lpstr>Scanning (cont.)</vt:lpstr>
      <vt:lpstr>Scanning (cont.)</vt:lpstr>
      <vt:lpstr>Scanning (cont.)</vt:lpstr>
      <vt:lpstr>Scanning (cont.)</vt:lpstr>
      <vt:lpstr>Scanning (cont.)</vt:lpstr>
      <vt:lpstr>Scanning (cont.)</vt:lpstr>
      <vt:lpstr>Scanning (cont.)</vt:lpstr>
      <vt:lpstr>Scanning (cont.)</vt:lpstr>
      <vt:lpstr>Scanning (cont.)</vt:lpstr>
      <vt:lpstr>Scanning (cont.)</vt:lpstr>
      <vt:lpstr>Scanning (cont.)</vt:lpstr>
      <vt:lpstr>Scanning (cont.)</vt:lpstr>
      <vt:lpstr>Scanning (cont.)</vt:lpstr>
      <vt:lpstr>Scanning (cont.)</vt:lpstr>
      <vt:lpstr>Scanning (cont.)</vt:lpstr>
      <vt:lpstr>Ethical Hacking Methodology</vt:lpstr>
      <vt:lpstr>Attack</vt:lpstr>
      <vt:lpstr>Attack (cont.)</vt:lpstr>
      <vt:lpstr>Attack (cont.)</vt:lpstr>
      <vt:lpstr>Attack (cont.)</vt:lpstr>
      <vt:lpstr>Attack (cont.)</vt:lpstr>
      <vt:lpstr>Attack (cont.)</vt:lpstr>
      <vt:lpstr>Attack (cont.)</vt:lpstr>
      <vt:lpstr>Attack (cont.)</vt:lpstr>
      <vt:lpstr>Attack (cont.)</vt:lpstr>
      <vt:lpstr>Attack (cont.)</vt:lpstr>
      <vt:lpstr>Attack (cont.)</vt:lpstr>
      <vt:lpstr>Attack (cont.)</vt:lpstr>
      <vt:lpstr>Attack (cont.)</vt:lpstr>
      <vt:lpstr>Attack (cont.)</vt:lpstr>
      <vt:lpstr>Attack (cont.)</vt:lpstr>
      <vt:lpstr>Attack (cont.)</vt:lpstr>
      <vt:lpstr>Attack (cont.)</vt:lpstr>
      <vt:lpstr>Attack (cont.)</vt:lpstr>
      <vt:lpstr>Attack (cont.)</vt:lpstr>
      <vt:lpstr>Case Study: Ukraine Power Grid Attack</vt:lpstr>
      <vt:lpstr>Tools</vt:lpstr>
      <vt:lpstr>Tools (cont.)</vt:lpstr>
      <vt:lpstr>PowerPoint Presentation</vt:lpstr>
      <vt:lpstr>Five Stages of Penetration Testing</vt:lpstr>
      <vt:lpstr>Reconnaissance </vt:lpstr>
      <vt:lpstr>Scanning</vt:lpstr>
      <vt:lpstr>Gaining Access</vt:lpstr>
      <vt:lpstr>Maintaining Access</vt:lpstr>
      <vt:lpstr>Covering Your Tracks</vt:lpstr>
      <vt:lpstr>Security Minded Linux Distributions</vt:lpstr>
      <vt:lpstr>Most Popular Penetration Testing Tools</vt:lpstr>
      <vt:lpstr>Nmap</vt:lpstr>
      <vt:lpstr>Metasploit Framework</vt:lpstr>
      <vt:lpstr>John The Ripper </vt:lpstr>
      <vt:lpstr>THC Hydra</vt:lpstr>
      <vt:lpstr>OWASP Zed</vt:lpstr>
      <vt:lpstr>Wireshark (TShark)</vt:lpstr>
      <vt:lpstr>Aircrack-ng</vt:lpstr>
      <vt:lpstr>Maltego</vt:lpstr>
      <vt:lpstr>Cain and Abel</vt:lpstr>
      <vt:lpstr>Nikto Website Scanner</vt:lpstr>
      <vt:lpstr>Group 1</vt:lpstr>
      <vt:lpstr>Group 2</vt:lpstr>
      <vt:lpstr>Banking</vt:lpstr>
      <vt:lpstr>Preparation for Lab Activities</vt:lpstr>
      <vt:lpstr>Connecting to VMs</vt:lpstr>
    </vt:vector>
  </TitlesOfParts>
  <Company>USC/ISI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</dc:creator>
  <cp:lastModifiedBy>Clifford Neuman</cp:lastModifiedBy>
  <cp:revision>456</cp:revision>
  <cp:lastPrinted>2017-01-25T04:30:13Z</cp:lastPrinted>
  <dcterms:created xsi:type="dcterms:W3CDTF">2013-08-19T22:27:15Z</dcterms:created>
  <dcterms:modified xsi:type="dcterms:W3CDTF">2017-02-15T06:05:04Z</dcterms:modified>
</cp:coreProperties>
</file>